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7003375" cy="36004500"/>
  <p:notesSz cx="6797675" cy="9928225"/>
  <p:defaultTextStyle>
    <a:defPPr>
      <a:defRPr lang="el-GR"/>
    </a:defPPr>
    <a:lvl1pPr marL="0" algn="l" defTabSz="3600450" rtl="0" eaLnBrk="1" latinLnBrk="0" hangingPunct="1">
      <a:defRPr sz="7100" kern="1200">
        <a:solidFill>
          <a:schemeClr val="tx1"/>
        </a:solidFill>
        <a:latin typeface="+mn-lt"/>
        <a:ea typeface="+mn-ea"/>
        <a:cs typeface="+mn-cs"/>
      </a:defRPr>
    </a:lvl1pPr>
    <a:lvl2pPr marL="1800225" algn="l" defTabSz="3600450" rtl="0" eaLnBrk="1" latinLnBrk="0" hangingPunct="1">
      <a:defRPr sz="7100" kern="1200">
        <a:solidFill>
          <a:schemeClr val="tx1"/>
        </a:solidFill>
        <a:latin typeface="+mn-lt"/>
        <a:ea typeface="+mn-ea"/>
        <a:cs typeface="+mn-cs"/>
      </a:defRPr>
    </a:lvl2pPr>
    <a:lvl3pPr marL="3600450" algn="l" defTabSz="3600450" rtl="0" eaLnBrk="1" latinLnBrk="0" hangingPunct="1">
      <a:defRPr sz="7100" kern="1200">
        <a:solidFill>
          <a:schemeClr val="tx1"/>
        </a:solidFill>
        <a:latin typeface="+mn-lt"/>
        <a:ea typeface="+mn-ea"/>
        <a:cs typeface="+mn-cs"/>
      </a:defRPr>
    </a:lvl3pPr>
    <a:lvl4pPr marL="5400675" algn="l" defTabSz="3600450" rtl="0" eaLnBrk="1" latinLnBrk="0" hangingPunct="1">
      <a:defRPr sz="7100" kern="1200">
        <a:solidFill>
          <a:schemeClr val="tx1"/>
        </a:solidFill>
        <a:latin typeface="+mn-lt"/>
        <a:ea typeface="+mn-ea"/>
        <a:cs typeface="+mn-cs"/>
      </a:defRPr>
    </a:lvl4pPr>
    <a:lvl5pPr marL="7200900" algn="l" defTabSz="3600450" rtl="0" eaLnBrk="1" latinLnBrk="0" hangingPunct="1">
      <a:defRPr sz="7100" kern="1200">
        <a:solidFill>
          <a:schemeClr val="tx1"/>
        </a:solidFill>
        <a:latin typeface="+mn-lt"/>
        <a:ea typeface="+mn-ea"/>
        <a:cs typeface="+mn-cs"/>
      </a:defRPr>
    </a:lvl5pPr>
    <a:lvl6pPr marL="9001125" algn="l" defTabSz="3600450" rtl="0" eaLnBrk="1" latinLnBrk="0" hangingPunct="1">
      <a:defRPr sz="7100" kern="1200">
        <a:solidFill>
          <a:schemeClr val="tx1"/>
        </a:solidFill>
        <a:latin typeface="+mn-lt"/>
        <a:ea typeface="+mn-ea"/>
        <a:cs typeface="+mn-cs"/>
      </a:defRPr>
    </a:lvl6pPr>
    <a:lvl7pPr marL="10801350" algn="l" defTabSz="3600450" rtl="0" eaLnBrk="1" latinLnBrk="0" hangingPunct="1">
      <a:defRPr sz="7100" kern="1200">
        <a:solidFill>
          <a:schemeClr val="tx1"/>
        </a:solidFill>
        <a:latin typeface="+mn-lt"/>
        <a:ea typeface="+mn-ea"/>
        <a:cs typeface="+mn-cs"/>
      </a:defRPr>
    </a:lvl7pPr>
    <a:lvl8pPr marL="12601575" algn="l" defTabSz="3600450" rtl="0" eaLnBrk="1" latinLnBrk="0" hangingPunct="1">
      <a:defRPr sz="7100" kern="1200">
        <a:solidFill>
          <a:schemeClr val="tx1"/>
        </a:solidFill>
        <a:latin typeface="+mn-lt"/>
        <a:ea typeface="+mn-ea"/>
        <a:cs typeface="+mn-cs"/>
      </a:defRPr>
    </a:lvl8pPr>
    <a:lvl9pPr marL="14401800" algn="l" defTabSz="3600450" rtl="0" eaLnBrk="1" latinLnBrk="0" hangingPunct="1">
      <a:defRPr sz="7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E064"/>
    <a:srgbClr val="3333CC"/>
    <a:srgbClr val="3232CD"/>
    <a:srgbClr val="FFFFCC"/>
    <a:srgbClr val="FFFF66"/>
    <a:srgbClr val="000000"/>
    <a:srgbClr val="FF9900"/>
    <a:srgbClr val="6600FF"/>
    <a:srgbClr val="66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63" autoAdjust="0"/>
    <p:restoredTop sz="94536" autoAdjust="0"/>
  </p:normalViewPr>
  <p:slideViewPr>
    <p:cSldViewPr>
      <p:cViewPr>
        <p:scale>
          <a:sx n="40" d="100"/>
          <a:sy n="40" d="100"/>
        </p:scale>
        <p:origin x="2034" y="-78"/>
      </p:cViewPr>
      <p:guideLst>
        <p:guide orient="horz" pos="11340"/>
        <p:guide pos="8505"/>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1872" y="-10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30" tIns="45715" rIns="91430" bIns="45715" rtlCol="0"/>
          <a:lstStyle>
            <a:lvl1pPr algn="l">
              <a:defRPr sz="1200"/>
            </a:lvl1pPr>
          </a:lstStyle>
          <a:p>
            <a:endParaRPr lang="el-GR"/>
          </a:p>
        </p:txBody>
      </p:sp>
      <p:sp>
        <p:nvSpPr>
          <p:cNvPr id="3" name="Date Placeholder 2"/>
          <p:cNvSpPr>
            <a:spLocks noGrp="1"/>
          </p:cNvSpPr>
          <p:nvPr>
            <p:ph type="dt" sz="quarter" idx="1"/>
          </p:nvPr>
        </p:nvSpPr>
        <p:spPr>
          <a:xfrm>
            <a:off x="3849688" y="1"/>
            <a:ext cx="2946400" cy="496888"/>
          </a:xfrm>
          <a:prstGeom prst="rect">
            <a:avLst/>
          </a:prstGeom>
        </p:spPr>
        <p:txBody>
          <a:bodyPr vert="horz" lIns="91430" tIns="45715" rIns="91430" bIns="45715" rtlCol="0"/>
          <a:lstStyle>
            <a:lvl1pPr algn="r">
              <a:defRPr sz="1200"/>
            </a:lvl1pPr>
          </a:lstStyle>
          <a:p>
            <a:fld id="{8CA726B5-F432-4A90-BCC4-38C313723566}" type="datetimeFigureOut">
              <a:rPr lang="el-GR" smtClean="0"/>
              <a:t>24/6/2011</a:t>
            </a:fld>
            <a:endParaRPr lang="el-GR"/>
          </a:p>
        </p:txBody>
      </p:sp>
      <p:sp>
        <p:nvSpPr>
          <p:cNvPr id="4" name="Footer Placeholder 3"/>
          <p:cNvSpPr>
            <a:spLocks noGrp="1"/>
          </p:cNvSpPr>
          <p:nvPr>
            <p:ph type="ftr" sz="quarter" idx="2"/>
          </p:nvPr>
        </p:nvSpPr>
        <p:spPr>
          <a:xfrm>
            <a:off x="0" y="9429751"/>
            <a:ext cx="2946400" cy="496888"/>
          </a:xfrm>
          <a:prstGeom prst="rect">
            <a:avLst/>
          </a:prstGeom>
        </p:spPr>
        <p:txBody>
          <a:bodyPr vert="horz" lIns="91430" tIns="45715" rIns="91430" bIns="45715" rtlCol="0" anchor="b"/>
          <a:lstStyle>
            <a:lvl1pPr algn="l">
              <a:defRPr sz="1200"/>
            </a:lvl1pPr>
          </a:lstStyle>
          <a:p>
            <a:endParaRPr lang="el-GR"/>
          </a:p>
        </p:txBody>
      </p:sp>
      <p:sp>
        <p:nvSpPr>
          <p:cNvPr id="5" name="Slide Number Placeholder 4"/>
          <p:cNvSpPr>
            <a:spLocks noGrp="1"/>
          </p:cNvSpPr>
          <p:nvPr>
            <p:ph type="sldNum" sz="quarter" idx="3"/>
          </p:nvPr>
        </p:nvSpPr>
        <p:spPr>
          <a:xfrm>
            <a:off x="3849688" y="9429751"/>
            <a:ext cx="2946400" cy="496888"/>
          </a:xfrm>
          <a:prstGeom prst="rect">
            <a:avLst/>
          </a:prstGeom>
        </p:spPr>
        <p:txBody>
          <a:bodyPr vert="horz" lIns="91430" tIns="45715" rIns="91430" bIns="45715" rtlCol="0" anchor="b"/>
          <a:lstStyle>
            <a:lvl1pPr algn="r">
              <a:defRPr sz="1200"/>
            </a:lvl1pPr>
          </a:lstStyle>
          <a:p>
            <a:fld id="{C0241D52-36E1-4337-BB09-B1AA3D39A178}" type="slidenum">
              <a:rPr lang="el-GR" smtClean="0"/>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430" tIns="45715" rIns="91430" bIns="45715" rtlCol="0"/>
          <a:lstStyle>
            <a:lvl1pPr algn="l">
              <a:defRPr sz="1200"/>
            </a:lvl1pPr>
          </a:lstStyle>
          <a:p>
            <a:endParaRPr lang="el-GR"/>
          </a:p>
        </p:txBody>
      </p:sp>
      <p:sp>
        <p:nvSpPr>
          <p:cNvPr id="3" name="Date Placeholder 2"/>
          <p:cNvSpPr>
            <a:spLocks noGrp="1"/>
          </p:cNvSpPr>
          <p:nvPr>
            <p:ph type="dt" idx="1"/>
          </p:nvPr>
        </p:nvSpPr>
        <p:spPr>
          <a:xfrm>
            <a:off x="3850444" y="1"/>
            <a:ext cx="2945659" cy="496411"/>
          </a:xfrm>
          <a:prstGeom prst="rect">
            <a:avLst/>
          </a:prstGeom>
        </p:spPr>
        <p:txBody>
          <a:bodyPr vert="horz" lIns="91430" tIns="45715" rIns="91430" bIns="45715" rtlCol="0"/>
          <a:lstStyle>
            <a:lvl1pPr algn="r">
              <a:defRPr sz="1200"/>
            </a:lvl1pPr>
          </a:lstStyle>
          <a:p>
            <a:fld id="{3D7B2219-5169-4C2C-97DA-05899FC93F81}" type="datetimeFigureOut">
              <a:rPr lang="el-GR" smtClean="0"/>
              <a:pPr/>
              <a:t>24/6/2011</a:t>
            </a:fld>
            <a:endParaRPr lang="el-GR"/>
          </a:p>
        </p:txBody>
      </p:sp>
      <p:sp>
        <p:nvSpPr>
          <p:cNvPr id="4" name="Slide Image Placeholder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30" tIns="45715" rIns="91430" bIns="45715" rtlCol="0" anchor="ctr"/>
          <a:lstStyle/>
          <a:p>
            <a:endParaRPr lang="el-GR"/>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1430" tIns="45715" rIns="91430" bIns="457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1" y="9430092"/>
            <a:ext cx="2945659" cy="496411"/>
          </a:xfrm>
          <a:prstGeom prst="rect">
            <a:avLst/>
          </a:prstGeom>
        </p:spPr>
        <p:txBody>
          <a:bodyPr vert="horz" lIns="91430" tIns="45715" rIns="91430" bIns="45715" rtlCol="0" anchor="b"/>
          <a:lstStyle>
            <a:lvl1pPr algn="l">
              <a:defRPr sz="1200"/>
            </a:lvl1pPr>
          </a:lstStyle>
          <a:p>
            <a:endParaRPr lang="el-GR"/>
          </a:p>
        </p:txBody>
      </p:sp>
      <p:sp>
        <p:nvSpPr>
          <p:cNvPr id="7" name="Slide Number Placeholder 6"/>
          <p:cNvSpPr>
            <a:spLocks noGrp="1"/>
          </p:cNvSpPr>
          <p:nvPr>
            <p:ph type="sldNum" sz="quarter" idx="5"/>
          </p:nvPr>
        </p:nvSpPr>
        <p:spPr>
          <a:xfrm>
            <a:off x="3850444" y="9430092"/>
            <a:ext cx="2945659" cy="496411"/>
          </a:xfrm>
          <a:prstGeom prst="rect">
            <a:avLst/>
          </a:prstGeom>
        </p:spPr>
        <p:txBody>
          <a:bodyPr vert="horz" lIns="91430" tIns="45715" rIns="91430" bIns="45715" rtlCol="0" anchor="b"/>
          <a:lstStyle>
            <a:lvl1pPr algn="r">
              <a:defRPr sz="1200"/>
            </a:lvl1pPr>
          </a:lstStyle>
          <a:p>
            <a:fld id="{C383012E-288C-43A6-9455-3FE40B86A804}"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C383012E-288C-43A6-9455-3FE40B86A804}" type="slidenum">
              <a:rPr lang="el-GR" smtClean="0"/>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25253" y="11184734"/>
            <a:ext cx="22952869" cy="7717631"/>
          </a:xfrm>
        </p:spPr>
        <p:txBody>
          <a:bodyPr/>
          <a:lstStyle/>
          <a:p>
            <a:r>
              <a:rPr lang="en-US" smtClean="0"/>
              <a:t>Click to edit Master title style</a:t>
            </a:r>
            <a:endParaRPr lang="el-GR"/>
          </a:p>
        </p:txBody>
      </p:sp>
      <p:sp>
        <p:nvSpPr>
          <p:cNvPr id="3" name="Subtitle 2"/>
          <p:cNvSpPr>
            <a:spLocks noGrp="1"/>
          </p:cNvSpPr>
          <p:nvPr>
            <p:ph type="subTitle" idx="1"/>
          </p:nvPr>
        </p:nvSpPr>
        <p:spPr>
          <a:xfrm>
            <a:off x="4050506" y="20402550"/>
            <a:ext cx="18902363" cy="9201150"/>
          </a:xfrm>
        </p:spPr>
        <p:txBody>
          <a:bodyPr/>
          <a:lstStyle>
            <a:lvl1pPr marL="0" indent="0" algn="ctr">
              <a:buNone/>
              <a:defRPr>
                <a:solidFill>
                  <a:schemeClr val="tx1">
                    <a:tint val="75000"/>
                  </a:schemeClr>
                </a:solidFill>
              </a:defRPr>
            </a:lvl1pPr>
            <a:lvl2pPr marL="1800225" indent="0" algn="ctr">
              <a:buNone/>
              <a:defRPr>
                <a:solidFill>
                  <a:schemeClr val="tx1">
                    <a:tint val="75000"/>
                  </a:schemeClr>
                </a:solidFill>
              </a:defRPr>
            </a:lvl2pPr>
            <a:lvl3pPr marL="3600450" indent="0" algn="ctr">
              <a:buNone/>
              <a:defRPr>
                <a:solidFill>
                  <a:schemeClr val="tx1">
                    <a:tint val="75000"/>
                  </a:schemeClr>
                </a:solidFill>
              </a:defRPr>
            </a:lvl3pPr>
            <a:lvl4pPr marL="5400675" indent="0" algn="ctr">
              <a:buNone/>
              <a:defRPr>
                <a:solidFill>
                  <a:schemeClr val="tx1">
                    <a:tint val="75000"/>
                  </a:schemeClr>
                </a:solidFill>
              </a:defRPr>
            </a:lvl4pPr>
            <a:lvl5pPr marL="7200900" indent="0" algn="ctr">
              <a:buNone/>
              <a:defRPr>
                <a:solidFill>
                  <a:schemeClr val="tx1">
                    <a:tint val="75000"/>
                  </a:schemeClr>
                </a:solidFill>
              </a:defRPr>
            </a:lvl5pPr>
            <a:lvl6pPr marL="9001125" indent="0" algn="ctr">
              <a:buNone/>
              <a:defRPr>
                <a:solidFill>
                  <a:schemeClr val="tx1">
                    <a:tint val="75000"/>
                  </a:schemeClr>
                </a:solidFill>
              </a:defRPr>
            </a:lvl6pPr>
            <a:lvl7pPr marL="10801350" indent="0" algn="ctr">
              <a:buNone/>
              <a:defRPr>
                <a:solidFill>
                  <a:schemeClr val="tx1">
                    <a:tint val="75000"/>
                  </a:schemeClr>
                </a:solidFill>
              </a:defRPr>
            </a:lvl7pPr>
            <a:lvl8pPr marL="12601575" indent="0" algn="ctr">
              <a:buNone/>
              <a:defRPr>
                <a:solidFill>
                  <a:schemeClr val="tx1">
                    <a:tint val="75000"/>
                  </a:schemeClr>
                </a:solidFill>
              </a:defRPr>
            </a:lvl8pPr>
            <a:lvl9pPr marL="144018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FEF5DEEA-9E93-4DC1-B62A-24926035FA1D}" type="datetimeFigureOut">
              <a:rPr lang="el-GR" smtClean="0"/>
              <a:pPr/>
              <a:t>24/6/2011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62C06A0-3377-4631-938B-EA6C66861D7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EF5DEEA-9E93-4DC1-B62A-24926035FA1D}" type="datetimeFigureOut">
              <a:rPr lang="el-GR" smtClean="0"/>
              <a:pPr/>
              <a:t>24/6/2011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62C06A0-3377-4631-938B-EA6C66861D7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818166" y="7567613"/>
            <a:ext cx="17941303" cy="1612868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3989564" y="7567613"/>
            <a:ext cx="53378546" cy="161286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EF5DEEA-9E93-4DC1-B62A-24926035FA1D}" type="datetimeFigureOut">
              <a:rPr lang="el-GR" smtClean="0"/>
              <a:pPr/>
              <a:t>24/6/2011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62C06A0-3377-4631-938B-EA6C66861D7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EF5DEEA-9E93-4DC1-B62A-24926035FA1D}" type="datetimeFigureOut">
              <a:rPr lang="el-GR" smtClean="0"/>
              <a:pPr/>
              <a:t>24/6/2011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62C06A0-3377-4631-938B-EA6C66861D7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080" y="23136228"/>
            <a:ext cx="22952869" cy="7150894"/>
          </a:xfrm>
        </p:spPr>
        <p:txBody>
          <a:bodyPr anchor="t"/>
          <a:lstStyle>
            <a:lvl1pPr algn="l">
              <a:defRPr sz="15800" b="1" cap="all"/>
            </a:lvl1pPr>
          </a:lstStyle>
          <a:p>
            <a:r>
              <a:rPr lang="en-US" smtClean="0"/>
              <a:t>Click to edit Master title style</a:t>
            </a:r>
            <a:endParaRPr lang="el-GR"/>
          </a:p>
        </p:txBody>
      </p:sp>
      <p:sp>
        <p:nvSpPr>
          <p:cNvPr id="3" name="Text Placeholder 2"/>
          <p:cNvSpPr>
            <a:spLocks noGrp="1"/>
          </p:cNvSpPr>
          <p:nvPr>
            <p:ph type="body" idx="1"/>
          </p:nvPr>
        </p:nvSpPr>
        <p:spPr>
          <a:xfrm>
            <a:off x="2133080" y="15260246"/>
            <a:ext cx="22952869" cy="7875982"/>
          </a:xfrm>
        </p:spPr>
        <p:txBody>
          <a:bodyPr anchor="b"/>
          <a:lstStyle>
            <a:lvl1pPr marL="0" indent="0">
              <a:buNone/>
              <a:defRPr sz="7900">
                <a:solidFill>
                  <a:schemeClr val="tx1">
                    <a:tint val="75000"/>
                  </a:schemeClr>
                </a:solidFill>
              </a:defRPr>
            </a:lvl1pPr>
            <a:lvl2pPr marL="1800225" indent="0">
              <a:buNone/>
              <a:defRPr sz="7100">
                <a:solidFill>
                  <a:schemeClr val="tx1">
                    <a:tint val="75000"/>
                  </a:schemeClr>
                </a:solidFill>
              </a:defRPr>
            </a:lvl2pPr>
            <a:lvl3pPr marL="3600450" indent="0">
              <a:buNone/>
              <a:defRPr sz="6300">
                <a:solidFill>
                  <a:schemeClr val="tx1">
                    <a:tint val="75000"/>
                  </a:schemeClr>
                </a:solidFill>
              </a:defRPr>
            </a:lvl3pPr>
            <a:lvl4pPr marL="5400675" indent="0">
              <a:buNone/>
              <a:defRPr sz="5500">
                <a:solidFill>
                  <a:schemeClr val="tx1">
                    <a:tint val="75000"/>
                  </a:schemeClr>
                </a:solidFill>
              </a:defRPr>
            </a:lvl4pPr>
            <a:lvl5pPr marL="7200900" indent="0">
              <a:buNone/>
              <a:defRPr sz="5500">
                <a:solidFill>
                  <a:schemeClr val="tx1">
                    <a:tint val="75000"/>
                  </a:schemeClr>
                </a:solidFill>
              </a:defRPr>
            </a:lvl5pPr>
            <a:lvl6pPr marL="9001125" indent="0">
              <a:buNone/>
              <a:defRPr sz="5500">
                <a:solidFill>
                  <a:schemeClr val="tx1">
                    <a:tint val="75000"/>
                  </a:schemeClr>
                </a:solidFill>
              </a:defRPr>
            </a:lvl6pPr>
            <a:lvl7pPr marL="10801350" indent="0">
              <a:buNone/>
              <a:defRPr sz="5500">
                <a:solidFill>
                  <a:schemeClr val="tx1">
                    <a:tint val="75000"/>
                  </a:schemeClr>
                </a:solidFill>
              </a:defRPr>
            </a:lvl7pPr>
            <a:lvl8pPr marL="12601575" indent="0">
              <a:buNone/>
              <a:defRPr sz="5500">
                <a:solidFill>
                  <a:schemeClr val="tx1">
                    <a:tint val="75000"/>
                  </a:schemeClr>
                </a:solidFill>
              </a:defRPr>
            </a:lvl8pPr>
            <a:lvl9pPr marL="14401800" indent="0">
              <a:buNone/>
              <a:defRPr sz="5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F5DEEA-9E93-4DC1-B62A-24926035FA1D}" type="datetimeFigureOut">
              <a:rPr lang="el-GR" smtClean="0"/>
              <a:pPr/>
              <a:t>24/6/2011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62C06A0-3377-4631-938B-EA6C66861D7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3989564" y="44105513"/>
            <a:ext cx="35657582" cy="124748925"/>
          </a:xfrm>
        </p:spPr>
        <p:txBody>
          <a:bodyPr/>
          <a:lstStyle>
            <a:lvl1pPr>
              <a:defRPr sz="11000"/>
            </a:lvl1pPr>
            <a:lvl2pPr>
              <a:defRPr sz="9500"/>
            </a:lvl2pPr>
            <a:lvl3pPr>
              <a:defRPr sz="7900"/>
            </a:lvl3pPr>
            <a:lvl4pPr>
              <a:defRPr sz="7100"/>
            </a:lvl4pPr>
            <a:lvl5pPr>
              <a:defRPr sz="7100"/>
            </a:lvl5pPr>
            <a:lvl6pPr>
              <a:defRPr sz="7100"/>
            </a:lvl6pPr>
            <a:lvl7pPr>
              <a:defRPr sz="7100"/>
            </a:lvl7pPr>
            <a:lvl8pPr>
              <a:defRPr sz="7100"/>
            </a:lvl8pPr>
            <a:lvl9pPr>
              <a:defRPr sz="7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0097201" y="44105513"/>
            <a:ext cx="35662268" cy="124748925"/>
          </a:xfrm>
        </p:spPr>
        <p:txBody>
          <a:bodyPr/>
          <a:lstStyle>
            <a:lvl1pPr>
              <a:defRPr sz="11000"/>
            </a:lvl1pPr>
            <a:lvl2pPr>
              <a:defRPr sz="9500"/>
            </a:lvl2pPr>
            <a:lvl3pPr>
              <a:defRPr sz="7900"/>
            </a:lvl3pPr>
            <a:lvl4pPr>
              <a:defRPr sz="7100"/>
            </a:lvl4pPr>
            <a:lvl5pPr>
              <a:defRPr sz="7100"/>
            </a:lvl5pPr>
            <a:lvl6pPr>
              <a:defRPr sz="7100"/>
            </a:lvl6pPr>
            <a:lvl7pPr>
              <a:defRPr sz="7100"/>
            </a:lvl7pPr>
            <a:lvl8pPr>
              <a:defRPr sz="7100"/>
            </a:lvl8pPr>
            <a:lvl9pPr>
              <a:defRPr sz="7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FEF5DEEA-9E93-4DC1-B62A-24926035FA1D}" type="datetimeFigureOut">
              <a:rPr lang="el-GR" smtClean="0"/>
              <a:pPr/>
              <a:t>24/6/2011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62C06A0-3377-4631-938B-EA6C66861D7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50169" y="1441850"/>
            <a:ext cx="24303038" cy="600075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1350169" y="8059343"/>
            <a:ext cx="11931180" cy="3358751"/>
          </a:xfrm>
        </p:spPr>
        <p:txBody>
          <a:bodyPr anchor="b"/>
          <a:lstStyle>
            <a:lvl1pPr marL="0" indent="0">
              <a:buNone/>
              <a:defRPr sz="9500" b="1"/>
            </a:lvl1pPr>
            <a:lvl2pPr marL="1800225" indent="0">
              <a:buNone/>
              <a:defRPr sz="7900" b="1"/>
            </a:lvl2pPr>
            <a:lvl3pPr marL="3600450" indent="0">
              <a:buNone/>
              <a:defRPr sz="7100" b="1"/>
            </a:lvl3pPr>
            <a:lvl4pPr marL="5400675" indent="0">
              <a:buNone/>
              <a:defRPr sz="6300" b="1"/>
            </a:lvl4pPr>
            <a:lvl5pPr marL="7200900" indent="0">
              <a:buNone/>
              <a:defRPr sz="6300" b="1"/>
            </a:lvl5pPr>
            <a:lvl6pPr marL="9001125" indent="0">
              <a:buNone/>
              <a:defRPr sz="6300" b="1"/>
            </a:lvl6pPr>
            <a:lvl7pPr marL="10801350" indent="0">
              <a:buNone/>
              <a:defRPr sz="6300" b="1"/>
            </a:lvl7pPr>
            <a:lvl8pPr marL="12601575" indent="0">
              <a:buNone/>
              <a:defRPr sz="6300" b="1"/>
            </a:lvl8pPr>
            <a:lvl9pPr marL="14401800" indent="0">
              <a:buNone/>
              <a:defRPr sz="6300" b="1"/>
            </a:lvl9pPr>
          </a:lstStyle>
          <a:p>
            <a:pPr lvl="0"/>
            <a:r>
              <a:rPr lang="en-US" smtClean="0"/>
              <a:t>Click to edit Master text styles</a:t>
            </a:r>
          </a:p>
        </p:txBody>
      </p:sp>
      <p:sp>
        <p:nvSpPr>
          <p:cNvPr id="4" name="Content Placeholder 3"/>
          <p:cNvSpPr>
            <a:spLocks noGrp="1"/>
          </p:cNvSpPr>
          <p:nvPr>
            <p:ph sz="half" idx="2"/>
          </p:nvPr>
        </p:nvSpPr>
        <p:spPr>
          <a:xfrm>
            <a:off x="1350169" y="11418094"/>
            <a:ext cx="11931180" cy="20744262"/>
          </a:xfrm>
        </p:spPr>
        <p:txBody>
          <a:bodyPr/>
          <a:lstStyle>
            <a:lvl1pPr>
              <a:defRPr sz="95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13717341" y="8059343"/>
            <a:ext cx="11935867" cy="3358751"/>
          </a:xfrm>
        </p:spPr>
        <p:txBody>
          <a:bodyPr anchor="b"/>
          <a:lstStyle>
            <a:lvl1pPr marL="0" indent="0">
              <a:buNone/>
              <a:defRPr sz="9500" b="1"/>
            </a:lvl1pPr>
            <a:lvl2pPr marL="1800225" indent="0">
              <a:buNone/>
              <a:defRPr sz="7900" b="1"/>
            </a:lvl2pPr>
            <a:lvl3pPr marL="3600450" indent="0">
              <a:buNone/>
              <a:defRPr sz="7100" b="1"/>
            </a:lvl3pPr>
            <a:lvl4pPr marL="5400675" indent="0">
              <a:buNone/>
              <a:defRPr sz="6300" b="1"/>
            </a:lvl4pPr>
            <a:lvl5pPr marL="7200900" indent="0">
              <a:buNone/>
              <a:defRPr sz="6300" b="1"/>
            </a:lvl5pPr>
            <a:lvl6pPr marL="9001125" indent="0">
              <a:buNone/>
              <a:defRPr sz="6300" b="1"/>
            </a:lvl6pPr>
            <a:lvl7pPr marL="10801350" indent="0">
              <a:buNone/>
              <a:defRPr sz="6300" b="1"/>
            </a:lvl7pPr>
            <a:lvl8pPr marL="12601575" indent="0">
              <a:buNone/>
              <a:defRPr sz="6300" b="1"/>
            </a:lvl8pPr>
            <a:lvl9pPr marL="14401800" indent="0">
              <a:buNone/>
              <a:defRPr sz="6300" b="1"/>
            </a:lvl9pPr>
          </a:lstStyle>
          <a:p>
            <a:pPr lvl="0"/>
            <a:r>
              <a:rPr lang="en-US" smtClean="0"/>
              <a:t>Click to edit Master text styles</a:t>
            </a:r>
          </a:p>
        </p:txBody>
      </p:sp>
      <p:sp>
        <p:nvSpPr>
          <p:cNvPr id="6" name="Content Placeholder 5"/>
          <p:cNvSpPr>
            <a:spLocks noGrp="1"/>
          </p:cNvSpPr>
          <p:nvPr>
            <p:ph sz="quarter" idx="4"/>
          </p:nvPr>
        </p:nvSpPr>
        <p:spPr>
          <a:xfrm>
            <a:off x="13717341" y="11418094"/>
            <a:ext cx="11935867" cy="20744262"/>
          </a:xfrm>
        </p:spPr>
        <p:txBody>
          <a:bodyPr/>
          <a:lstStyle>
            <a:lvl1pPr>
              <a:defRPr sz="95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FEF5DEEA-9E93-4DC1-B62A-24926035FA1D}" type="datetimeFigureOut">
              <a:rPr lang="el-GR" smtClean="0"/>
              <a:pPr/>
              <a:t>24/6/2011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62C06A0-3377-4631-938B-EA6C66861D7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FEF5DEEA-9E93-4DC1-B62A-24926035FA1D}" type="datetimeFigureOut">
              <a:rPr lang="el-GR" smtClean="0"/>
              <a:pPr/>
              <a:t>24/6/2011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62C06A0-3377-4631-938B-EA6C66861D7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5DEEA-9E93-4DC1-B62A-24926035FA1D}" type="datetimeFigureOut">
              <a:rPr lang="el-GR" smtClean="0"/>
              <a:pPr/>
              <a:t>24/6/2011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62C06A0-3377-4631-938B-EA6C66861D7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50170" y="1433512"/>
            <a:ext cx="8883924" cy="6100763"/>
          </a:xfrm>
        </p:spPr>
        <p:txBody>
          <a:bodyPr anchor="b"/>
          <a:lstStyle>
            <a:lvl1pPr algn="l">
              <a:defRPr sz="7900" b="1"/>
            </a:lvl1pPr>
          </a:lstStyle>
          <a:p>
            <a:r>
              <a:rPr lang="en-US" smtClean="0"/>
              <a:t>Click to edit Master title style</a:t>
            </a:r>
            <a:endParaRPr lang="el-GR"/>
          </a:p>
        </p:txBody>
      </p:sp>
      <p:sp>
        <p:nvSpPr>
          <p:cNvPr id="3" name="Content Placeholder 2"/>
          <p:cNvSpPr>
            <a:spLocks noGrp="1"/>
          </p:cNvSpPr>
          <p:nvPr>
            <p:ph idx="1"/>
          </p:nvPr>
        </p:nvSpPr>
        <p:spPr>
          <a:xfrm>
            <a:off x="10557569" y="1433515"/>
            <a:ext cx="15095637" cy="30728843"/>
          </a:xfrm>
        </p:spPr>
        <p:txBody>
          <a:bodyPr/>
          <a:lstStyle>
            <a:lvl1pPr>
              <a:defRPr sz="12600"/>
            </a:lvl1pPr>
            <a:lvl2pPr>
              <a:defRPr sz="11000"/>
            </a:lvl2pPr>
            <a:lvl3pPr>
              <a:defRPr sz="95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1350170" y="7534278"/>
            <a:ext cx="8883924" cy="24628081"/>
          </a:xfrm>
        </p:spPr>
        <p:txBody>
          <a:bodyPr/>
          <a:lstStyle>
            <a:lvl1pPr marL="0" indent="0">
              <a:buNone/>
              <a:defRPr sz="5500"/>
            </a:lvl1pPr>
            <a:lvl2pPr marL="1800225" indent="0">
              <a:buNone/>
              <a:defRPr sz="4700"/>
            </a:lvl2pPr>
            <a:lvl3pPr marL="3600450" indent="0">
              <a:buNone/>
              <a:defRPr sz="3900"/>
            </a:lvl3pPr>
            <a:lvl4pPr marL="5400675" indent="0">
              <a:buNone/>
              <a:defRPr sz="3500"/>
            </a:lvl4pPr>
            <a:lvl5pPr marL="7200900" indent="0">
              <a:buNone/>
              <a:defRPr sz="3500"/>
            </a:lvl5pPr>
            <a:lvl6pPr marL="9001125" indent="0">
              <a:buNone/>
              <a:defRPr sz="3500"/>
            </a:lvl6pPr>
            <a:lvl7pPr marL="10801350" indent="0">
              <a:buNone/>
              <a:defRPr sz="3500"/>
            </a:lvl7pPr>
            <a:lvl8pPr marL="12601575" indent="0">
              <a:buNone/>
              <a:defRPr sz="3500"/>
            </a:lvl8pPr>
            <a:lvl9pPr marL="14401800"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5DEEA-9E93-4DC1-B62A-24926035FA1D}" type="datetimeFigureOut">
              <a:rPr lang="el-GR" smtClean="0"/>
              <a:pPr/>
              <a:t>24/6/2011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62C06A0-3377-4631-938B-EA6C66861D7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92851" y="25203150"/>
            <a:ext cx="16202025" cy="2975375"/>
          </a:xfrm>
        </p:spPr>
        <p:txBody>
          <a:bodyPr anchor="b"/>
          <a:lstStyle>
            <a:lvl1pPr algn="l">
              <a:defRPr sz="7900" b="1"/>
            </a:lvl1pPr>
          </a:lstStyle>
          <a:p>
            <a:r>
              <a:rPr lang="en-US" smtClean="0"/>
              <a:t>Click to edit Master title style</a:t>
            </a:r>
            <a:endParaRPr lang="el-GR"/>
          </a:p>
        </p:txBody>
      </p:sp>
      <p:sp>
        <p:nvSpPr>
          <p:cNvPr id="3" name="Picture Placeholder 2"/>
          <p:cNvSpPr>
            <a:spLocks noGrp="1"/>
          </p:cNvSpPr>
          <p:nvPr>
            <p:ph type="pic" idx="1"/>
          </p:nvPr>
        </p:nvSpPr>
        <p:spPr>
          <a:xfrm>
            <a:off x="5292851" y="3217069"/>
            <a:ext cx="16202025" cy="21602700"/>
          </a:xfrm>
        </p:spPr>
        <p:txBody>
          <a:bodyPr/>
          <a:lstStyle>
            <a:lvl1pPr marL="0" indent="0">
              <a:buNone/>
              <a:defRPr sz="12600"/>
            </a:lvl1pPr>
            <a:lvl2pPr marL="1800225" indent="0">
              <a:buNone/>
              <a:defRPr sz="11000"/>
            </a:lvl2pPr>
            <a:lvl3pPr marL="3600450" indent="0">
              <a:buNone/>
              <a:defRPr sz="9500"/>
            </a:lvl3pPr>
            <a:lvl4pPr marL="5400675" indent="0">
              <a:buNone/>
              <a:defRPr sz="7900"/>
            </a:lvl4pPr>
            <a:lvl5pPr marL="7200900" indent="0">
              <a:buNone/>
              <a:defRPr sz="7900"/>
            </a:lvl5pPr>
            <a:lvl6pPr marL="9001125" indent="0">
              <a:buNone/>
              <a:defRPr sz="7900"/>
            </a:lvl6pPr>
            <a:lvl7pPr marL="10801350" indent="0">
              <a:buNone/>
              <a:defRPr sz="7900"/>
            </a:lvl7pPr>
            <a:lvl8pPr marL="12601575" indent="0">
              <a:buNone/>
              <a:defRPr sz="7900"/>
            </a:lvl8pPr>
            <a:lvl9pPr marL="14401800" indent="0">
              <a:buNone/>
              <a:defRPr sz="7900"/>
            </a:lvl9pPr>
          </a:lstStyle>
          <a:p>
            <a:endParaRPr lang="el-GR"/>
          </a:p>
        </p:txBody>
      </p:sp>
      <p:sp>
        <p:nvSpPr>
          <p:cNvPr id="4" name="Text Placeholder 3"/>
          <p:cNvSpPr>
            <a:spLocks noGrp="1"/>
          </p:cNvSpPr>
          <p:nvPr>
            <p:ph type="body" sz="half" idx="2"/>
          </p:nvPr>
        </p:nvSpPr>
        <p:spPr>
          <a:xfrm>
            <a:off x="5292851" y="28178524"/>
            <a:ext cx="16202025" cy="4225526"/>
          </a:xfrm>
        </p:spPr>
        <p:txBody>
          <a:bodyPr/>
          <a:lstStyle>
            <a:lvl1pPr marL="0" indent="0">
              <a:buNone/>
              <a:defRPr sz="5500"/>
            </a:lvl1pPr>
            <a:lvl2pPr marL="1800225" indent="0">
              <a:buNone/>
              <a:defRPr sz="4700"/>
            </a:lvl2pPr>
            <a:lvl3pPr marL="3600450" indent="0">
              <a:buNone/>
              <a:defRPr sz="3900"/>
            </a:lvl3pPr>
            <a:lvl4pPr marL="5400675" indent="0">
              <a:buNone/>
              <a:defRPr sz="3500"/>
            </a:lvl4pPr>
            <a:lvl5pPr marL="7200900" indent="0">
              <a:buNone/>
              <a:defRPr sz="3500"/>
            </a:lvl5pPr>
            <a:lvl6pPr marL="9001125" indent="0">
              <a:buNone/>
              <a:defRPr sz="3500"/>
            </a:lvl6pPr>
            <a:lvl7pPr marL="10801350" indent="0">
              <a:buNone/>
              <a:defRPr sz="3500"/>
            </a:lvl7pPr>
            <a:lvl8pPr marL="12601575" indent="0">
              <a:buNone/>
              <a:defRPr sz="3500"/>
            </a:lvl8pPr>
            <a:lvl9pPr marL="14401800"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5DEEA-9E93-4DC1-B62A-24926035FA1D}" type="datetimeFigureOut">
              <a:rPr lang="el-GR" smtClean="0"/>
              <a:pPr/>
              <a:t>24/6/2011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62C06A0-3377-4631-938B-EA6C66861D7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50169" y="1441850"/>
            <a:ext cx="24303038" cy="6000750"/>
          </a:xfrm>
          <a:prstGeom prst="rect">
            <a:avLst/>
          </a:prstGeom>
        </p:spPr>
        <p:txBody>
          <a:bodyPr vert="horz" lIns="360045" tIns="180023" rIns="360045" bIns="180023"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1350169" y="8401053"/>
            <a:ext cx="24303038" cy="23761306"/>
          </a:xfrm>
          <a:prstGeom prst="rect">
            <a:avLst/>
          </a:prstGeom>
        </p:spPr>
        <p:txBody>
          <a:bodyPr vert="horz" lIns="360045" tIns="180023" rIns="360045" bIns="180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1350169" y="33370840"/>
            <a:ext cx="6300788" cy="1916906"/>
          </a:xfrm>
          <a:prstGeom prst="rect">
            <a:avLst/>
          </a:prstGeom>
        </p:spPr>
        <p:txBody>
          <a:bodyPr vert="horz" lIns="360045" tIns="180023" rIns="360045" bIns="180023" rtlCol="0" anchor="ctr"/>
          <a:lstStyle>
            <a:lvl1pPr algn="l">
              <a:defRPr sz="4700">
                <a:solidFill>
                  <a:schemeClr val="tx1">
                    <a:tint val="75000"/>
                  </a:schemeClr>
                </a:solidFill>
              </a:defRPr>
            </a:lvl1pPr>
          </a:lstStyle>
          <a:p>
            <a:fld id="{FEF5DEEA-9E93-4DC1-B62A-24926035FA1D}" type="datetimeFigureOut">
              <a:rPr lang="el-GR" smtClean="0"/>
              <a:pPr/>
              <a:t>24/6/2011</a:t>
            </a:fld>
            <a:endParaRPr lang="el-GR"/>
          </a:p>
        </p:txBody>
      </p:sp>
      <p:sp>
        <p:nvSpPr>
          <p:cNvPr id="5" name="Footer Placeholder 4"/>
          <p:cNvSpPr>
            <a:spLocks noGrp="1"/>
          </p:cNvSpPr>
          <p:nvPr>
            <p:ph type="ftr" sz="quarter" idx="3"/>
          </p:nvPr>
        </p:nvSpPr>
        <p:spPr>
          <a:xfrm>
            <a:off x="9226153" y="33370840"/>
            <a:ext cx="8551069" cy="1916906"/>
          </a:xfrm>
          <a:prstGeom prst="rect">
            <a:avLst/>
          </a:prstGeom>
        </p:spPr>
        <p:txBody>
          <a:bodyPr vert="horz" lIns="360045" tIns="180023" rIns="360045" bIns="180023" rtlCol="0" anchor="ctr"/>
          <a:lstStyle>
            <a:lvl1pPr algn="ctr">
              <a:defRPr sz="47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19352419" y="33370840"/>
            <a:ext cx="6300788" cy="1916906"/>
          </a:xfrm>
          <a:prstGeom prst="rect">
            <a:avLst/>
          </a:prstGeom>
        </p:spPr>
        <p:txBody>
          <a:bodyPr vert="horz" lIns="360045" tIns="180023" rIns="360045" bIns="180023" rtlCol="0" anchor="ctr"/>
          <a:lstStyle>
            <a:lvl1pPr algn="r">
              <a:defRPr sz="4700">
                <a:solidFill>
                  <a:schemeClr val="tx1">
                    <a:tint val="75000"/>
                  </a:schemeClr>
                </a:solidFill>
              </a:defRPr>
            </a:lvl1pPr>
          </a:lstStyle>
          <a:p>
            <a:fld id="{362C06A0-3377-4631-938B-EA6C66861D7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00450" rtl="0" eaLnBrk="1" latinLnBrk="0" hangingPunct="1">
        <a:spcBef>
          <a:spcPct val="0"/>
        </a:spcBef>
        <a:buNone/>
        <a:defRPr sz="17300" kern="1200">
          <a:solidFill>
            <a:schemeClr val="tx1"/>
          </a:solidFill>
          <a:latin typeface="+mj-lt"/>
          <a:ea typeface="+mj-ea"/>
          <a:cs typeface="+mj-cs"/>
        </a:defRPr>
      </a:lvl1pPr>
    </p:titleStyle>
    <p:bodyStyle>
      <a:lvl1pPr marL="1350169" indent="-1350169" algn="l" defTabSz="3600450"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5366" indent="-1125141" algn="l" defTabSz="3600450" rtl="0" eaLnBrk="1" latinLnBrk="0" hangingPunct="1">
        <a:spcBef>
          <a:spcPct val="20000"/>
        </a:spcBef>
        <a:buFont typeface="Arial" pitchFamily="34" charset="0"/>
        <a:buChar char="–"/>
        <a:defRPr sz="11000" kern="1200">
          <a:solidFill>
            <a:schemeClr val="tx1"/>
          </a:solidFill>
          <a:latin typeface="+mn-lt"/>
          <a:ea typeface="+mn-ea"/>
          <a:cs typeface="+mn-cs"/>
        </a:defRPr>
      </a:lvl2pPr>
      <a:lvl3pPr marL="4500563" indent="-900113" algn="l" defTabSz="3600450"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300788" indent="-900113" algn="l" defTabSz="3600450"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101013" indent="-900113" algn="l" defTabSz="3600450"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901238" indent="-900113" algn="l" defTabSz="3600450"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701463" indent="-900113" algn="l" defTabSz="3600450"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501688" indent="-900113" algn="l" defTabSz="3600450"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301913" indent="-900113" algn="l" defTabSz="3600450"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l-GR"/>
      </a:defPPr>
      <a:lvl1pPr marL="0" algn="l" defTabSz="3600450" rtl="0" eaLnBrk="1" latinLnBrk="0" hangingPunct="1">
        <a:defRPr sz="7100" kern="1200">
          <a:solidFill>
            <a:schemeClr val="tx1"/>
          </a:solidFill>
          <a:latin typeface="+mn-lt"/>
          <a:ea typeface="+mn-ea"/>
          <a:cs typeface="+mn-cs"/>
        </a:defRPr>
      </a:lvl1pPr>
      <a:lvl2pPr marL="1800225" algn="l" defTabSz="3600450" rtl="0" eaLnBrk="1" latinLnBrk="0" hangingPunct="1">
        <a:defRPr sz="7100" kern="1200">
          <a:solidFill>
            <a:schemeClr val="tx1"/>
          </a:solidFill>
          <a:latin typeface="+mn-lt"/>
          <a:ea typeface="+mn-ea"/>
          <a:cs typeface="+mn-cs"/>
        </a:defRPr>
      </a:lvl2pPr>
      <a:lvl3pPr marL="3600450" algn="l" defTabSz="3600450" rtl="0" eaLnBrk="1" latinLnBrk="0" hangingPunct="1">
        <a:defRPr sz="7100" kern="1200">
          <a:solidFill>
            <a:schemeClr val="tx1"/>
          </a:solidFill>
          <a:latin typeface="+mn-lt"/>
          <a:ea typeface="+mn-ea"/>
          <a:cs typeface="+mn-cs"/>
        </a:defRPr>
      </a:lvl3pPr>
      <a:lvl4pPr marL="5400675" algn="l" defTabSz="3600450" rtl="0" eaLnBrk="1" latinLnBrk="0" hangingPunct="1">
        <a:defRPr sz="7100" kern="1200">
          <a:solidFill>
            <a:schemeClr val="tx1"/>
          </a:solidFill>
          <a:latin typeface="+mn-lt"/>
          <a:ea typeface="+mn-ea"/>
          <a:cs typeface="+mn-cs"/>
        </a:defRPr>
      </a:lvl4pPr>
      <a:lvl5pPr marL="7200900" algn="l" defTabSz="3600450" rtl="0" eaLnBrk="1" latinLnBrk="0" hangingPunct="1">
        <a:defRPr sz="7100" kern="1200">
          <a:solidFill>
            <a:schemeClr val="tx1"/>
          </a:solidFill>
          <a:latin typeface="+mn-lt"/>
          <a:ea typeface="+mn-ea"/>
          <a:cs typeface="+mn-cs"/>
        </a:defRPr>
      </a:lvl5pPr>
      <a:lvl6pPr marL="9001125" algn="l" defTabSz="3600450" rtl="0" eaLnBrk="1" latinLnBrk="0" hangingPunct="1">
        <a:defRPr sz="7100" kern="1200">
          <a:solidFill>
            <a:schemeClr val="tx1"/>
          </a:solidFill>
          <a:latin typeface="+mn-lt"/>
          <a:ea typeface="+mn-ea"/>
          <a:cs typeface="+mn-cs"/>
        </a:defRPr>
      </a:lvl6pPr>
      <a:lvl7pPr marL="10801350" algn="l" defTabSz="3600450" rtl="0" eaLnBrk="1" latinLnBrk="0" hangingPunct="1">
        <a:defRPr sz="7100" kern="1200">
          <a:solidFill>
            <a:schemeClr val="tx1"/>
          </a:solidFill>
          <a:latin typeface="+mn-lt"/>
          <a:ea typeface="+mn-ea"/>
          <a:cs typeface="+mn-cs"/>
        </a:defRPr>
      </a:lvl7pPr>
      <a:lvl8pPr marL="12601575" algn="l" defTabSz="3600450" rtl="0" eaLnBrk="1" latinLnBrk="0" hangingPunct="1">
        <a:defRPr sz="7100" kern="1200">
          <a:solidFill>
            <a:schemeClr val="tx1"/>
          </a:solidFill>
          <a:latin typeface="+mn-lt"/>
          <a:ea typeface="+mn-ea"/>
          <a:cs typeface="+mn-cs"/>
        </a:defRPr>
      </a:lvl8pPr>
      <a:lvl9pPr marL="14401800" algn="l" defTabSz="3600450"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1.png"/><Relationship Id="rId18" Type="http://schemas.openxmlformats.org/officeDocument/2006/relationships/oleObject" Target="../embeddings/oleObject5.bin"/><Relationship Id="rId3" Type="http://schemas.openxmlformats.org/officeDocument/2006/relationships/notesSlide" Target="../notesSlides/notesSlide1.xml"/><Relationship Id="rId7" Type="http://schemas.openxmlformats.org/officeDocument/2006/relationships/hyperlink" Target="mailto:yannopp@upatras.gr" TargetMode="External"/><Relationship Id="rId12" Type="http://schemas.openxmlformats.org/officeDocument/2006/relationships/image" Target="../media/image10.emf"/><Relationship Id="rId17" Type="http://schemas.openxmlformats.org/officeDocument/2006/relationships/image" Target="../media/image14.png"/><Relationship Id="rId2" Type="http://schemas.openxmlformats.org/officeDocument/2006/relationships/slideLayout" Target="../slideLayouts/slideLayout1.xml"/><Relationship Id="rId16" Type="http://schemas.openxmlformats.org/officeDocument/2006/relationships/image" Target="../media/image13.png"/><Relationship Id="rId1" Type="http://schemas.openxmlformats.org/officeDocument/2006/relationships/vmlDrawing" Target="../drawings/vmlDrawing1.vml"/><Relationship Id="rId6" Type="http://schemas.openxmlformats.org/officeDocument/2006/relationships/hyperlink" Target="mailto:zissis@agro.auth.gr" TargetMode="External"/><Relationship Id="rId11" Type="http://schemas.openxmlformats.org/officeDocument/2006/relationships/oleObject" Target="../embeddings/oleObject3.bin"/><Relationship Id="rId5" Type="http://schemas.openxmlformats.org/officeDocument/2006/relationships/hyperlink" Target="http://www.hydrocrites.upatras.gr/" TargetMode="External"/><Relationship Id="rId15" Type="http://schemas.openxmlformats.org/officeDocument/2006/relationships/image" Target="../media/image12.png"/><Relationship Id="rId10" Type="http://schemas.openxmlformats.org/officeDocument/2006/relationships/oleObject" Target="../embeddings/oleObject2.bin"/><Relationship Id="rId19" Type="http://schemas.openxmlformats.org/officeDocument/2006/relationships/oleObject" Target="../embeddings/oleObject6.bin"/><Relationship Id="rId4" Type="http://schemas.openxmlformats.org/officeDocument/2006/relationships/image" Target="../media/image8.gif"/><Relationship Id="rId9" Type="http://schemas.openxmlformats.org/officeDocument/2006/relationships/oleObject" Target="../embeddings/oleObject1.bin"/><Relationship Id="rId1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2"/>
          <p:cNvSpPr txBox="1">
            <a:spLocks/>
          </p:cNvSpPr>
          <p:nvPr/>
        </p:nvSpPr>
        <p:spPr>
          <a:xfrm>
            <a:off x="17966183" y="25275058"/>
            <a:ext cx="7704856" cy="9577064"/>
          </a:xfrm>
          <a:prstGeom prst="rect">
            <a:avLst/>
          </a:prstGeom>
          <a:solidFill>
            <a:srgbClr val="FF9900"/>
          </a:solidFill>
        </p:spPr>
        <p:txBody>
          <a:bodyPr vert="horz" lIns="360045" tIns="180023" rIns="360045" bIns="180023" rtlCol="0">
            <a:normAutofit lnSpcReduction="10000"/>
          </a:bodyPr>
          <a:lstStyle/>
          <a:p>
            <a:r>
              <a:rPr lang="en-GB" sz="2400" b="1" cap="small" dirty="0" smtClean="0">
                <a:solidFill>
                  <a:srgbClr val="0000FF"/>
                </a:solidFill>
                <a:latin typeface="MS Reference Sans Serif" pitchFamily="34" charset="0"/>
              </a:rPr>
              <a:t>Conclusions </a:t>
            </a:r>
            <a:endParaRPr lang="el-GR" sz="2400" b="1" cap="small" dirty="0" smtClean="0">
              <a:solidFill>
                <a:srgbClr val="0000FF"/>
              </a:solidFill>
              <a:latin typeface="MS Reference Sans Serif" pitchFamily="34" charset="0"/>
            </a:endParaRPr>
          </a:p>
          <a:p>
            <a:pPr algn="just">
              <a:lnSpc>
                <a:spcPct val="110000"/>
              </a:lnSpc>
              <a:spcBef>
                <a:spcPts val="600"/>
              </a:spcBef>
              <a:buBlip>
                <a:blip r:embed="rId4"/>
              </a:buBlip>
            </a:pPr>
            <a:r>
              <a:rPr lang="en-US" sz="2000" dirty="0" smtClean="0">
                <a:latin typeface="MS Reference Sans Serif" pitchFamily="34" charset="0"/>
              </a:rPr>
              <a:t>Salt intrusion at coastline boundary is restricted to 200 m, corresponding to the sand dunes zone.</a:t>
            </a:r>
          </a:p>
          <a:p>
            <a:pPr algn="just">
              <a:lnSpc>
                <a:spcPct val="110000"/>
              </a:lnSpc>
              <a:spcBef>
                <a:spcPts val="600"/>
              </a:spcBef>
              <a:buBlip>
                <a:blip r:embed="rId4"/>
              </a:buBlip>
            </a:pPr>
            <a:r>
              <a:rPr lang="en-US" sz="2000" dirty="0" smtClean="0">
                <a:latin typeface="MS Reference Sans Serif" pitchFamily="34" charset="0"/>
              </a:rPr>
              <a:t>The drainage system pumps yearly considerable water with energy consumption of ~ 670 </a:t>
            </a:r>
            <a:r>
              <a:rPr lang="en-US" sz="2000" dirty="0" err="1" smtClean="0">
                <a:latin typeface="MS Reference Sans Serif" pitchFamily="34" charset="0"/>
              </a:rPr>
              <a:t>MWh</a:t>
            </a:r>
            <a:r>
              <a:rPr lang="en-US" sz="2000" dirty="0" smtClean="0">
                <a:latin typeface="MS Reference Sans Serif" pitchFamily="34" charset="0"/>
              </a:rPr>
              <a:t>.</a:t>
            </a:r>
          </a:p>
          <a:p>
            <a:pPr algn="just">
              <a:lnSpc>
                <a:spcPct val="110000"/>
              </a:lnSpc>
              <a:spcBef>
                <a:spcPts val="600"/>
              </a:spcBef>
              <a:buBlip>
                <a:blip r:embed="rId4"/>
              </a:buBlip>
            </a:pPr>
            <a:r>
              <a:rPr lang="en-US" sz="2000" dirty="0" smtClean="0">
                <a:latin typeface="MS Reference Sans Serif" pitchFamily="34" charset="0"/>
              </a:rPr>
              <a:t>In entire lake restoration transition is restricted underneath the area of the lake, not affecting the major aquifer. </a:t>
            </a:r>
          </a:p>
          <a:p>
            <a:pPr algn="just">
              <a:lnSpc>
                <a:spcPct val="110000"/>
              </a:lnSpc>
              <a:spcBef>
                <a:spcPts val="600"/>
              </a:spcBef>
              <a:buBlip>
                <a:blip r:embed="rId4"/>
              </a:buBlip>
            </a:pPr>
            <a:r>
              <a:rPr lang="en-US" sz="2000" dirty="0" smtClean="0">
                <a:latin typeface="MS Reference Sans Serif" pitchFamily="34" charset="0"/>
              </a:rPr>
              <a:t>Partly lake restoration is equally effective to the complete restoration regarding the salt intrusion.</a:t>
            </a:r>
            <a:endParaRPr lang="el-GR" sz="2000" dirty="0" smtClean="0">
              <a:latin typeface="MS Reference Sans Serif" pitchFamily="34" charset="0"/>
            </a:endParaRPr>
          </a:p>
          <a:p>
            <a:pPr marL="0" marR="0" lvl="0" indent="0" algn="ctr" defTabSz="360045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tint val="75000"/>
                </a:schemeClr>
              </a:solidFill>
              <a:effectLst/>
              <a:uLnTx/>
              <a:uFillTx/>
              <a:latin typeface="MS Reference Sans Serif" pitchFamily="34" charset="0"/>
            </a:endParaRPr>
          </a:p>
          <a:p>
            <a:pPr lvl="0" algn="just">
              <a:lnSpc>
                <a:spcPct val="110000"/>
              </a:lnSpc>
              <a:spcBef>
                <a:spcPct val="20000"/>
              </a:spcBef>
              <a:defRPr/>
            </a:pPr>
            <a:r>
              <a:rPr lang="en-GB" sz="2000" b="1" dirty="0" smtClean="0">
                <a:solidFill>
                  <a:srgbClr val="0000FF"/>
                </a:solidFill>
                <a:latin typeface="MS Reference Sans Serif" pitchFamily="34" charset="0"/>
              </a:rPr>
              <a:t>Acknowledgments.</a:t>
            </a:r>
            <a:r>
              <a:rPr lang="en-GB" sz="2000" dirty="0" smtClean="0">
                <a:latin typeface="MS Reference Sans Serif" pitchFamily="34" charset="0"/>
              </a:rPr>
              <a:t> </a:t>
            </a:r>
            <a:r>
              <a:rPr lang="it-IT" sz="2000" dirty="0" smtClean="0">
                <a:latin typeface="MS Reference Sans Serif" pitchFamily="34" charset="0"/>
              </a:rPr>
              <a:t>The work was conducted in the Environ. Engineering Lab. of the Civil Engineering Department of the University of Patras in the context to contribute in further development of the University Network “Hydrocrites” (</a:t>
            </a:r>
            <a:r>
              <a:rPr lang="it-IT" sz="2000" dirty="0" smtClean="0">
                <a:solidFill>
                  <a:srgbClr val="0000FF"/>
                </a:solidFill>
                <a:latin typeface="MS Reference Sans Serif" pitchFamily="34" charset="0"/>
                <a:hlinkClick r:id="rId5"/>
              </a:rPr>
              <a:t>www.hydrocrites.upatras.gr</a:t>
            </a:r>
            <a:r>
              <a:rPr lang="it-IT" sz="2000" dirty="0" smtClean="0">
                <a:latin typeface="MS Reference Sans Serif" pitchFamily="34" charset="0"/>
              </a:rPr>
              <a:t>).</a:t>
            </a:r>
          </a:p>
          <a:p>
            <a:pPr lvl="0" algn="just">
              <a:spcBef>
                <a:spcPct val="20000"/>
              </a:spcBef>
              <a:defRPr/>
            </a:pPr>
            <a:endParaRPr kumimoji="0" lang="it-IT" sz="2000" b="0" i="0" u="none" strike="noStrike" kern="1200" cap="none" spc="0" normalizeH="0" baseline="0" noProof="0" dirty="0" smtClean="0">
              <a:ln>
                <a:noFill/>
              </a:ln>
              <a:solidFill>
                <a:schemeClr val="tx1">
                  <a:tint val="75000"/>
                </a:schemeClr>
              </a:solidFill>
              <a:effectLst/>
              <a:uLnTx/>
              <a:uFillTx/>
              <a:latin typeface="MS Reference Sans Serif" pitchFamily="34" charset="0"/>
            </a:endParaRPr>
          </a:p>
          <a:p>
            <a:pPr lvl="0" algn="just">
              <a:spcBef>
                <a:spcPct val="20000"/>
              </a:spcBef>
              <a:defRPr/>
            </a:pPr>
            <a:r>
              <a:rPr lang="it-IT" sz="2400" b="1" cap="small" dirty="0" smtClean="0">
                <a:solidFill>
                  <a:srgbClr val="0000FF"/>
                </a:solidFill>
                <a:latin typeface="MS Reference Sans Serif" pitchFamily="34" charset="0"/>
              </a:rPr>
              <a:t>References</a:t>
            </a:r>
          </a:p>
          <a:p>
            <a:pPr marL="288000" indent="-288000" algn="just">
              <a:spcBef>
                <a:spcPts val="300"/>
              </a:spcBef>
              <a:defRPr/>
            </a:pPr>
            <a:r>
              <a:rPr lang="en-US" sz="2000" dirty="0" err="1" smtClean="0">
                <a:latin typeface="MS Reference Sans Serif" pitchFamily="34" charset="0"/>
              </a:rPr>
              <a:t>Karapanos</a:t>
            </a:r>
            <a:r>
              <a:rPr lang="en-US" sz="2000" dirty="0" smtClean="0">
                <a:latin typeface="MS Reference Sans Serif" pitchFamily="34" charset="0"/>
              </a:rPr>
              <a:t>, I.S. (2009). Ph. D. Dissertation, Department of Geology, University of </a:t>
            </a:r>
            <a:r>
              <a:rPr lang="en-US" sz="2000" dirty="0" err="1" smtClean="0">
                <a:latin typeface="MS Reference Sans Serif" pitchFamily="34" charset="0"/>
              </a:rPr>
              <a:t>Patras</a:t>
            </a:r>
            <a:r>
              <a:rPr lang="en-US" sz="2000" dirty="0" smtClean="0">
                <a:latin typeface="MS Reference Sans Serif" pitchFamily="34" charset="0"/>
              </a:rPr>
              <a:t>, Greece (in Greek), 300 p.</a:t>
            </a:r>
          </a:p>
          <a:p>
            <a:pPr marL="288000" indent="-288000" algn="just">
              <a:spcBef>
                <a:spcPts val="300"/>
              </a:spcBef>
              <a:defRPr/>
            </a:pPr>
            <a:r>
              <a:rPr lang="en-US" sz="2000" dirty="0" err="1" smtClean="0">
                <a:latin typeface="MS Reference Sans Serif" pitchFamily="34" charset="0"/>
              </a:rPr>
              <a:t>Langevin</a:t>
            </a:r>
            <a:r>
              <a:rPr lang="en-US" sz="2000" dirty="0" smtClean="0">
                <a:latin typeface="MS Reference Sans Serif" pitchFamily="34" charset="0"/>
              </a:rPr>
              <a:t>, C.D., Swain, E. and </a:t>
            </a:r>
            <a:r>
              <a:rPr lang="en-US" sz="2000" dirty="0" err="1" smtClean="0">
                <a:latin typeface="MS Reference Sans Serif" pitchFamily="34" charset="0"/>
              </a:rPr>
              <a:t>Wolfert</a:t>
            </a:r>
            <a:r>
              <a:rPr lang="en-US" sz="2000" dirty="0" smtClean="0">
                <a:latin typeface="MS Reference Sans Serif" pitchFamily="34" charset="0"/>
              </a:rPr>
              <a:t>, M. (2005). </a:t>
            </a:r>
            <a:r>
              <a:rPr lang="en-US" sz="2000" i="1" dirty="0" smtClean="0">
                <a:latin typeface="MS Reference Sans Serif" pitchFamily="34" charset="0"/>
              </a:rPr>
              <a:t>Journal of Hydrology</a:t>
            </a:r>
            <a:r>
              <a:rPr lang="en-US" sz="2000" dirty="0" smtClean="0">
                <a:latin typeface="MS Reference Sans Serif" pitchFamily="34" charset="0"/>
              </a:rPr>
              <a:t>, 314: 212-234.</a:t>
            </a:r>
            <a:endParaRPr lang="el-GR" sz="2000" dirty="0" smtClean="0">
              <a:latin typeface="MS Reference Sans Serif" pitchFamily="34" charset="0"/>
            </a:endParaRPr>
          </a:p>
          <a:p>
            <a:pPr marL="288000" indent="-288000" algn="just">
              <a:spcBef>
                <a:spcPts val="300"/>
              </a:spcBef>
              <a:defRPr/>
            </a:pPr>
            <a:r>
              <a:rPr lang="en-US" sz="2000" dirty="0" err="1" smtClean="0">
                <a:latin typeface="MS Reference Sans Serif" pitchFamily="34" charset="0"/>
              </a:rPr>
              <a:t>Langevin</a:t>
            </a:r>
            <a:r>
              <a:rPr lang="en-US" sz="2000" dirty="0" smtClean="0">
                <a:latin typeface="MS Reference Sans Serif" pitchFamily="34" charset="0"/>
              </a:rPr>
              <a:t>, C.D., Thorne, </a:t>
            </a:r>
            <a:r>
              <a:rPr lang="en-US" sz="2000" dirty="0" err="1" smtClean="0">
                <a:latin typeface="MS Reference Sans Serif" pitchFamily="34" charset="0"/>
              </a:rPr>
              <a:t>D.T.Jr</a:t>
            </a:r>
            <a:r>
              <a:rPr lang="en-US" sz="2000" dirty="0" smtClean="0">
                <a:latin typeface="MS Reference Sans Serif" pitchFamily="34" charset="0"/>
              </a:rPr>
              <a:t>., </a:t>
            </a:r>
            <a:r>
              <a:rPr lang="en-US" sz="2000" dirty="0" err="1" smtClean="0">
                <a:latin typeface="MS Reference Sans Serif" pitchFamily="34" charset="0"/>
              </a:rPr>
              <a:t>Dausman</a:t>
            </a:r>
            <a:r>
              <a:rPr lang="en-US" sz="2000" dirty="0" smtClean="0">
                <a:latin typeface="MS Reference Sans Serif" pitchFamily="34" charset="0"/>
              </a:rPr>
              <a:t>, A.M., </a:t>
            </a:r>
            <a:r>
              <a:rPr lang="en-US" sz="2000" dirty="0" err="1" smtClean="0">
                <a:latin typeface="MS Reference Sans Serif" pitchFamily="34" charset="0"/>
              </a:rPr>
              <a:t>Sukop</a:t>
            </a:r>
            <a:r>
              <a:rPr lang="en-US" sz="2000" dirty="0" smtClean="0">
                <a:latin typeface="MS Reference Sans Serif" pitchFamily="34" charset="0"/>
              </a:rPr>
              <a:t>, M.C. and </a:t>
            </a:r>
            <a:r>
              <a:rPr lang="en-US" sz="2000" dirty="0" err="1" smtClean="0">
                <a:latin typeface="MS Reference Sans Serif" pitchFamily="34" charset="0"/>
              </a:rPr>
              <a:t>Guo</a:t>
            </a:r>
            <a:r>
              <a:rPr lang="en-US" sz="2000" dirty="0" smtClean="0">
                <a:latin typeface="MS Reference Sans Serif" pitchFamily="34" charset="0"/>
              </a:rPr>
              <a:t>, W. (2007). </a:t>
            </a:r>
            <a:r>
              <a:rPr lang="en-US" sz="2000" i="1" dirty="0" smtClean="0">
                <a:latin typeface="MS Reference Sans Serif" pitchFamily="34" charset="0"/>
              </a:rPr>
              <a:t>SEAWAT Version 4</a:t>
            </a:r>
            <a:r>
              <a:rPr lang="en-US" sz="2000" dirty="0" smtClean="0">
                <a:latin typeface="MS Reference Sans Serif" pitchFamily="34" charset="0"/>
              </a:rPr>
              <a:t>, U.S. Geological Survey, Techniques and Methods Book 6, Chapter A22, 39 p.</a:t>
            </a:r>
            <a:endParaRPr lang="el-GR" sz="2000" dirty="0" smtClean="0">
              <a:latin typeface="MS Reference Sans Serif" pitchFamily="34" charset="0"/>
            </a:endParaRPr>
          </a:p>
          <a:p>
            <a:pPr marL="288000" indent="-288000" algn="just">
              <a:spcBef>
                <a:spcPts val="300"/>
              </a:spcBef>
              <a:defRPr/>
            </a:pPr>
            <a:r>
              <a:rPr lang="en-US" sz="2000" dirty="0" smtClean="0">
                <a:latin typeface="MS Reference Sans Serif" pitchFamily="34" charset="0"/>
              </a:rPr>
              <a:t>Simpson, T.B., Holman, I.P. and </a:t>
            </a:r>
            <a:r>
              <a:rPr lang="en-US" sz="2000" dirty="0" err="1" smtClean="0">
                <a:latin typeface="MS Reference Sans Serif" pitchFamily="34" charset="0"/>
              </a:rPr>
              <a:t>Rushton</a:t>
            </a:r>
            <a:r>
              <a:rPr lang="en-US" sz="2000" dirty="0" smtClean="0">
                <a:latin typeface="MS Reference Sans Serif" pitchFamily="34" charset="0"/>
              </a:rPr>
              <a:t>, K.R. (2011). </a:t>
            </a:r>
            <a:r>
              <a:rPr lang="en-US" sz="2000" i="1" dirty="0" smtClean="0">
                <a:latin typeface="MS Reference Sans Serif" pitchFamily="34" charset="0"/>
              </a:rPr>
              <a:t>Hydrological Processes</a:t>
            </a:r>
            <a:r>
              <a:rPr lang="en-US" sz="2000" dirty="0" smtClean="0">
                <a:latin typeface="MS Reference Sans Serif" pitchFamily="34" charset="0"/>
              </a:rPr>
              <a:t>, 25(4): 580-592.</a:t>
            </a:r>
            <a:endParaRPr lang="el-GR" sz="2000" dirty="0" smtClean="0">
              <a:latin typeface="MS Reference Sans Serif" pitchFamily="34" charset="0"/>
            </a:endParaRPr>
          </a:p>
          <a:p>
            <a:pPr lvl="0" algn="just">
              <a:spcBef>
                <a:spcPct val="20000"/>
              </a:spcBef>
              <a:defRPr/>
            </a:pPr>
            <a:endParaRPr kumimoji="0" lang="el-GR" sz="2000" i="0" u="none" strike="noStrike" kern="1200" spc="0" normalizeH="0" noProof="0" dirty="0" smtClean="0">
              <a:ln>
                <a:noFill/>
              </a:ln>
              <a:solidFill>
                <a:srgbClr val="0000FF"/>
              </a:solidFill>
              <a:effectLst/>
              <a:uLnTx/>
              <a:uFillTx/>
              <a:latin typeface="MS Reference Sans Serif" pitchFamily="34" charset="0"/>
            </a:endParaRPr>
          </a:p>
        </p:txBody>
      </p:sp>
      <p:sp>
        <p:nvSpPr>
          <p:cNvPr id="37" name="Subtitle 2"/>
          <p:cNvSpPr txBox="1">
            <a:spLocks/>
          </p:cNvSpPr>
          <p:nvPr/>
        </p:nvSpPr>
        <p:spPr>
          <a:xfrm>
            <a:off x="9757271" y="25275058"/>
            <a:ext cx="7704856" cy="9577064"/>
          </a:xfrm>
          <a:prstGeom prst="rect">
            <a:avLst/>
          </a:prstGeom>
          <a:solidFill>
            <a:srgbClr val="FFE064"/>
          </a:solidFill>
        </p:spPr>
        <p:txBody>
          <a:bodyPr vert="horz" lIns="360045" tIns="180023" rIns="360045" bIns="180023" rtlCol="0">
            <a:normAutofit/>
          </a:bodyPr>
          <a:lstStyle/>
          <a:p>
            <a:pPr algn="just">
              <a:spcBef>
                <a:spcPts val="1200"/>
              </a:spcBef>
            </a:pPr>
            <a:endParaRPr lang="en-US" sz="2000" b="1" dirty="0" smtClean="0">
              <a:solidFill>
                <a:srgbClr val="3333CC"/>
              </a:solidFill>
              <a:latin typeface="MS Reference Sans Serif" pitchFamily="34" charset="0"/>
            </a:endParaRPr>
          </a:p>
          <a:p>
            <a:pPr algn="just"/>
            <a:r>
              <a:rPr lang="en-US" sz="2000" b="1" dirty="0" smtClean="0">
                <a:solidFill>
                  <a:srgbClr val="3333CC"/>
                </a:solidFill>
                <a:latin typeface="MS Reference Sans Serif" pitchFamily="34" charset="0"/>
              </a:rPr>
              <a:t>Scenario</a:t>
            </a:r>
          </a:p>
          <a:p>
            <a:pPr algn="just"/>
            <a:r>
              <a:rPr lang="en-US" sz="2000" b="1" dirty="0" smtClean="0">
                <a:solidFill>
                  <a:srgbClr val="3333CC"/>
                </a:solidFill>
                <a:latin typeface="MS Reference Sans Serif" pitchFamily="34" charset="0"/>
              </a:rPr>
              <a:t>     1</a:t>
            </a:r>
          </a:p>
          <a:p>
            <a:pPr algn="just"/>
            <a:endParaRPr lang="en-US" sz="2000" b="1" dirty="0" smtClean="0">
              <a:solidFill>
                <a:srgbClr val="3333CC"/>
              </a:solidFill>
              <a:latin typeface="MS Reference Sans Serif" pitchFamily="34" charset="0"/>
            </a:endParaRPr>
          </a:p>
          <a:p>
            <a:pPr algn="just"/>
            <a:endParaRPr lang="en-US" sz="2000" b="1" dirty="0" smtClean="0">
              <a:solidFill>
                <a:srgbClr val="3333CC"/>
              </a:solidFill>
              <a:latin typeface="MS Reference Sans Serif" pitchFamily="34" charset="0"/>
            </a:endParaRPr>
          </a:p>
          <a:p>
            <a:pPr algn="just"/>
            <a:endParaRPr lang="en-US" sz="2000" b="1" dirty="0" smtClean="0">
              <a:solidFill>
                <a:srgbClr val="3333CC"/>
              </a:solidFill>
              <a:latin typeface="MS Reference Sans Serif" pitchFamily="34" charset="0"/>
            </a:endParaRPr>
          </a:p>
          <a:p>
            <a:pPr algn="just"/>
            <a:endParaRPr lang="en-US" sz="2000" b="1" dirty="0" smtClean="0">
              <a:solidFill>
                <a:srgbClr val="3333CC"/>
              </a:solidFill>
              <a:latin typeface="MS Reference Sans Serif" pitchFamily="34" charset="0"/>
            </a:endParaRPr>
          </a:p>
          <a:p>
            <a:pPr algn="just"/>
            <a:endParaRPr lang="en-US" sz="2000" b="1" dirty="0" smtClean="0">
              <a:solidFill>
                <a:srgbClr val="3333CC"/>
              </a:solidFill>
              <a:latin typeface="MS Reference Sans Serif" pitchFamily="34" charset="0"/>
            </a:endParaRPr>
          </a:p>
          <a:p>
            <a:pPr algn="just"/>
            <a:endParaRPr lang="en-US" sz="2000" b="1" dirty="0" smtClean="0">
              <a:solidFill>
                <a:srgbClr val="3333CC"/>
              </a:solidFill>
              <a:latin typeface="MS Reference Sans Serif" pitchFamily="34" charset="0"/>
            </a:endParaRPr>
          </a:p>
          <a:p>
            <a:pPr algn="just"/>
            <a:endParaRPr lang="en-US" sz="2000" b="1" dirty="0" smtClean="0">
              <a:solidFill>
                <a:srgbClr val="3333CC"/>
              </a:solidFill>
              <a:latin typeface="MS Reference Sans Serif" pitchFamily="34" charset="0"/>
            </a:endParaRPr>
          </a:p>
          <a:p>
            <a:pPr algn="just"/>
            <a:r>
              <a:rPr lang="en-US" sz="2000" b="1" dirty="0" smtClean="0">
                <a:solidFill>
                  <a:srgbClr val="3333CC"/>
                </a:solidFill>
                <a:latin typeface="MS Reference Sans Serif" pitchFamily="34" charset="0"/>
              </a:rPr>
              <a:t>Scenario</a:t>
            </a:r>
          </a:p>
          <a:p>
            <a:pPr algn="just"/>
            <a:r>
              <a:rPr lang="en-US" sz="2000" b="1" dirty="0" smtClean="0">
                <a:solidFill>
                  <a:srgbClr val="3333CC"/>
                </a:solidFill>
                <a:latin typeface="MS Reference Sans Serif" pitchFamily="34" charset="0"/>
              </a:rPr>
              <a:t>     2</a:t>
            </a:r>
          </a:p>
          <a:p>
            <a:pPr algn="just"/>
            <a:endParaRPr lang="en-US" sz="2000" b="1" dirty="0" smtClean="0">
              <a:solidFill>
                <a:srgbClr val="3333CC"/>
              </a:solidFill>
              <a:latin typeface="MS Reference Sans Serif" pitchFamily="34" charset="0"/>
            </a:endParaRPr>
          </a:p>
          <a:p>
            <a:pPr algn="just"/>
            <a:endParaRPr lang="en-US" sz="2000" b="1" dirty="0" smtClean="0">
              <a:solidFill>
                <a:srgbClr val="3333CC"/>
              </a:solidFill>
              <a:latin typeface="MS Reference Sans Serif" pitchFamily="34" charset="0"/>
            </a:endParaRPr>
          </a:p>
          <a:p>
            <a:pPr algn="just"/>
            <a:endParaRPr lang="en-US" sz="2000" b="1" dirty="0" smtClean="0">
              <a:solidFill>
                <a:srgbClr val="3333CC"/>
              </a:solidFill>
              <a:latin typeface="MS Reference Sans Serif" pitchFamily="34" charset="0"/>
            </a:endParaRPr>
          </a:p>
          <a:p>
            <a:pPr algn="just"/>
            <a:endParaRPr lang="en-US" sz="2000" b="1" dirty="0" smtClean="0">
              <a:solidFill>
                <a:srgbClr val="3333CC"/>
              </a:solidFill>
              <a:latin typeface="MS Reference Sans Serif" pitchFamily="34" charset="0"/>
            </a:endParaRPr>
          </a:p>
          <a:p>
            <a:pPr algn="just"/>
            <a:endParaRPr lang="en-US" sz="2000" b="1" dirty="0" smtClean="0">
              <a:solidFill>
                <a:srgbClr val="3333CC"/>
              </a:solidFill>
              <a:latin typeface="MS Reference Sans Serif" pitchFamily="34" charset="0"/>
            </a:endParaRPr>
          </a:p>
          <a:p>
            <a:pPr algn="just"/>
            <a:endParaRPr lang="en-US" sz="2000" b="1" dirty="0" smtClean="0">
              <a:solidFill>
                <a:srgbClr val="3333CC"/>
              </a:solidFill>
              <a:latin typeface="MS Reference Sans Serif" pitchFamily="34" charset="0"/>
            </a:endParaRPr>
          </a:p>
          <a:p>
            <a:pPr algn="just"/>
            <a:endParaRPr lang="en-US" sz="2000" b="1" dirty="0" smtClean="0">
              <a:solidFill>
                <a:srgbClr val="3333CC"/>
              </a:solidFill>
              <a:latin typeface="MS Reference Sans Serif" pitchFamily="34" charset="0"/>
            </a:endParaRPr>
          </a:p>
          <a:p>
            <a:pPr algn="just"/>
            <a:r>
              <a:rPr lang="en-US" sz="2000" b="1" dirty="0" smtClean="0">
                <a:solidFill>
                  <a:srgbClr val="3333CC"/>
                </a:solidFill>
                <a:latin typeface="MS Reference Sans Serif" pitchFamily="34" charset="0"/>
              </a:rPr>
              <a:t>Scenario</a:t>
            </a:r>
          </a:p>
          <a:p>
            <a:pPr algn="just"/>
            <a:r>
              <a:rPr lang="en-US" sz="2000" b="1" dirty="0" smtClean="0">
                <a:solidFill>
                  <a:srgbClr val="3333CC"/>
                </a:solidFill>
                <a:latin typeface="MS Reference Sans Serif" pitchFamily="34" charset="0"/>
              </a:rPr>
              <a:t>     3</a:t>
            </a:r>
          </a:p>
          <a:p>
            <a:pPr algn="just">
              <a:spcBef>
                <a:spcPts val="1200"/>
              </a:spcBef>
            </a:pPr>
            <a:endParaRPr lang="en-US" sz="2000" b="1" dirty="0" smtClean="0">
              <a:solidFill>
                <a:srgbClr val="3333CC"/>
              </a:solidFill>
              <a:latin typeface="MS Reference Sans Serif" pitchFamily="34" charset="0"/>
            </a:endParaRPr>
          </a:p>
          <a:p>
            <a:pPr algn="just">
              <a:spcBef>
                <a:spcPts val="1200"/>
              </a:spcBef>
            </a:pPr>
            <a:endParaRPr lang="en-US" sz="2000" b="1" dirty="0" smtClean="0">
              <a:solidFill>
                <a:srgbClr val="3333CC"/>
              </a:solidFill>
              <a:latin typeface="MS Reference Sans Serif" pitchFamily="34" charset="0"/>
            </a:endParaRPr>
          </a:p>
        </p:txBody>
      </p:sp>
      <p:sp>
        <p:nvSpPr>
          <p:cNvPr id="28" name="Subtitle 2"/>
          <p:cNvSpPr txBox="1">
            <a:spLocks/>
          </p:cNvSpPr>
          <p:nvPr/>
        </p:nvSpPr>
        <p:spPr>
          <a:xfrm>
            <a:off x="9757271" y="15193938"/>
            <a:ext cx="7632848" cy="9577064"/>
          </a:xfrm>
          <a:prstGeom prst="rect">
            <a:avLst/>
          </a:prstGeom>
          <a:solidFill>
            <a:srgbClr val="FFE064"/>
          </a:solidFill>
        </p:spPr>
        <p:txBody>
          <a:bodyPr vert="horz" lIns="360045" tIns="180023" rIns="360045" bIns="180023" rtlCol="0">
            <a:noAutofit/>
          </a:bodyPr>
          <a:lstStyle/>
          <a:p>
            <a:pPr algn="just">
              <a:spcBef>
                <a:spcPts val="1200"/>
              </a:spcBef>
            </a:pPr>
            <a:r>
              <a:rPr lang="en-US" sz="2000" b="1" dirty="0" smtClean="0">
                <a:solidFill>
                  <a:srgbClr val="0000FF"/>
                </a:solidFill>
                <a:latin typeface="MS Reference Sans Serif" pitchFamily="34" charset="0"/>
              </a:rPr>
              <a:t>3.2 </a:t>
            </a:r>
            <a:r>
              <a:rPr lang="it-IT" sz="2000" b="1" dirty="0" smtClean="0">
                <a:solidFill>
                  <a:srgbClr val="0000FF"/>
                </a:solidFill>
                <a:latin typeface="MS Reference Sans Serif" pitchFamily="34" charset="0"/>
              </a:rPr>
              <a:t>Hydrogeologic properties</a:t>
            </a:r>
            <a:endParaRPr lang="en-US" sz="2000" b="1" dirty="0" smtClean="0">
              <a:solidFill>
                <a:srgbClr val="0000FF"/>
              </a:solidFill>
              <a:latin typeface="MS Reference Sans Serif" pitchFamily="34" charset="0"/>
            </a:endParaRPr>
          </a:p>
          <a:p>
            <a:pPr algn="just">
              <a:spcBef>
                <a:spcPts val="600"/>
              </a:spcBef>
            </a:pPr>
            <a:r>
              <a:rPr lang="it-IT" sz="2000" dirty="0" smtClean="0">
                <a:latin typeface="MS Reference Sans Serif" pitchFamily="34" charset="0"/>
              </a:rPr>
              <a:t>Major hydrogeologic data were obtained from investigations and the 2D model results by Karapanos (2009). The hydraulic conductivity values of 300m/d and 600m/d for the drained Mouria Lake zone and for the rest area, respectively, were obtained from model calibration for unsteady-state flow conditions and for a storage coefficient S=0.2, and were adopted for the present 3D model calculations. The NW boundary was considered as a no flow boundary. The aquifer extents SW along the beach slope up to the sea depth of 15 m (~2 km from coastline). </a:t>
            </a:r>
          </a:p>
          <a:p>
            <a:pPr algn="just">
              <a:spcBef>
                <a:spcPts val="1200"/>
              </a:spcBef>
            </a:pPr>
            <a:r>
              <a:rPr lang="en-US" sz="2000" b="1" dirty="0" smtClean="0">
                <a:solidFill>
                  <a:srgbClr val="0000FF"/>
                </a:solidFill>
                <a:latin typeface="MS Reference Sans Serif" pitchFamily="34" charset="0"/>
              </a:rPr>
              <a:t>3.3 </a:t>
            </a:r>
            <a:r>
              <a:rPr lang="it-IT" sz="2000" b="1" dirty="0" smtClean="0">
                <a:solidFill>
                  <a:srgbClr val="0000FF"/>
                </a:solidFill>
                <a:latin typeface="MS Reference Sans Serif" pitchFamily="34" charset="0"/>
              </a:rPr>
              <a:t>Discretization features</a:t>
            </a:r>
            <a:endParaRPr lang="en-US" sz="2000" b="1" dirty="0" smtClean="0">
              <a:solidFill>
                <a:srgbClr val="0000FF"/>
              </a:solidFill>
              <a:latin typeface="MS Reference Sans Serif" pitchFamily="34" charset="0"/>
            </a:endParaRPr>
          </a:p>
          <a:p>
            <a:pPr algn="just">
              <a:spcBef>
                <a:spcPts val="600"/>
              </a:spcBef>
              <a:buBlip>
                <a:blip r:embed="rId4"/>
              </a:buBlip>
            </a:pPr>
            <a:r>
              <a:rPr lang="it-IT" sz="2000" dirty="0" smtClean="0">
                <a:latin typeface="MS Reference Sans Serif" pitchFamily="34" charset="0"/>
              </a:rPr>
              <a:t>Horizontal grid cells: 100 m×100 m</a:t>
            </a:r>
          </a:p>
          <a:p>
            <a:pPr algn="just">
              <a:spcBef>
                <a:spcPts val="300"/>
              </a:spcBef>
              <a:buBlip>
                <a:blip r:embed="rId4"/>
              </a:buBlip>
            </a:pPr>
            <a:r>
              <a:rPr lang="it-IT" sz="2000" dirty="0" smtClean="0">
                <a:latin typeface="MS Reference Sans Serif" pitchFamily="34" charset="0"/>
              </a:rPr>
              <a:t>Number of rows×columns×layers: 91×146×6</a:t>
            </a:r>
          </a:p>
          <a:p>
            <a:pPr algn="just">
              <a:spcBef>
                <a:spcPts val="300"/>
              </a:spcBef>
              <a:buBlip>
                <a:blip r:embed="rId4"/>
              </a:buBlip>
            </a:pPr>
            <a:r>
              <a:rPr lang="it-IT" sz="2000" dirty="0" smtClean="0">
                <a:latin typeface="MS Reference Sans Serif" pitchFamily="34" charset="0"/>
              </a:rPr>
              <a:t>Persentage of active cells: ~39% </a:t>
            </a:r>
          </a:p>
          <a:p>
            <a:pPr algn="just">
              <a:spcBef>
                <a:spcPts val="300"/>
              </a:spcBef>
              <a:buBlip>
                <a:blip r:embed="rId4"/>
              </a:buBlip>
            </a:pPr>
            <a:r>
              <a:rPr lang="it-IT" sz="2000" dirty="0" smtClean="0">
                <a:latin typeface="MS Reference Sans Serif" pitchFamily="34" charset="0"/>
              </a:rPr>
              <a:t>Top elevation of layer 1:  2 m to13 m variable</a:t>
            </a:r>
          </a:p>
          <a:p>
            <a:pPr algn="just">
              <a:spcBef>
                <a:spcPts val="300"/>
              </a:spcBef>
              <a:buBlip>
                <a:blip r:embed="rId4"/>
              </a:buBlip>
            </a:pPr>
            <a:r>
              <a:rPr lang="it-IT" sz="2000" dirty="0" smtClean="0">
                <a:latin typeface="MS Reference Sans Serif" pitchFamily="34" charset="0"/>
              </a:rPr>
              <a:t>The bottom of layer 1: 1m below sea level</a:t>
            </a:r>
          </a:p>
          <a:p>
            <a:pPr algn="just">
              <a:spcBef>
                <a:spcPts val="300"/>
              </a:spcBef>
              <a:buBlip>
                <a:blip r:embed="rId4"/>
              </a:buBlip>
            </a:pPr>
            <a:r>
              <a:rPr lang="it-IT" sz="2000" dirty="0" smtClean="0">
                <a:latin typeface="MS Reference Sans Serif" pitchFamily="34" charset="0"/>
              </a:rPr>
              <a:t>Thickness of layer 2: 2 m uniform</a:t>
            </a:r>
          </a:p>
          <a:p>
            <a:pPr algn="just">
              <a:spcBef>
                <a:spcPts val="300"/>
              </a:spcBef>
              <a:buBlip>
                <a:blip r:embed="rId4"/>
              </a:buBlip>
            </a:pPr>
            <a:r>
              <a:rPr lang="it-IT" sz="2000" dirty="0" smtClean="0">
                <a:latin typeface="MS Reference Sans Serif" pitchFamily="34" charset="0"/>
              </a:rPr>
              <a:t>Thickness of each of rest 4 layers: 3m uniform </a:t>
            </a:r>
          </a:p>
          <a:p>
            <a:pPr algn="just">
              <a:spcBef>
                <a:spcPts val="300"/>
              </a:spcBef>
              <a:buBlip>
                <a:blip r:embed="rId4"/>
              </a:buBlip>
            </a:pPr>
            <a:r>
              <a:rPr lang="it-IT" sz="2000" dirty="0" smtClean="0">
                <a:latin typeface="MS Reference Sans Serif" pitchFamily="34" charset="0"/>
              </a:rPr>
              <a:t>Bottom elevation for layer 6: 15m below sea level, on the impervious base.</a:t>
            </a:r>
          </a:p>
          <a:p>
            <a:pPr algn="just">
              <a:spcBef>
                <a:spcPts val="1200"/>
              </a:spcBef>
            </a:pPr>
            <a:r>
              <a:rPr lang="en-GB" sz="2000" b="1" dirty="0" smtClean="0">
                <a:solidFill>
                  <a:srgbClr val="0000FF"/>
                </a:solidFill>
                <a:latin typeface="MS Reference Sans Serif" pitchFamily="34" charset="0"/>
              </a:rPr>
              <a:t>3.4 Boundary conditions</a:t>
            </a:r>
            <a:endParaRPr lang="el-GR" sz="2000" b="1" dirty="0" smtClean="0">
              <a:solidFill>
                <a:srgbClr val="0000FF"/>
              </a:solidFill>
              <a:latin typeface="MS Reference Sans Serif" pitchFamily="34" charset="0"/>
            </a:endParaRPr>
          </a:p>
          <a:p>
            <a:pPr algn="just">
              <a:spcBef>
                <a:spcPts val="600"/>
              </a:spcBef>
            </a:pPr>
            <a:r>
              <a:rPr lang="en-US" sz="2000" dirty="0" smtClean="0">
                <a:latin typeface="MS Reference Sans Serif" pitchFamily="34" charset="0"/>
              </a:rPr>
              <a:t>The recharge of the aquifer from its N-NE boundary was derived by </a:t>
            </a:r>
            <a:r>
              <a:rPr lang="en-US" sz="2000" dirty="0" err="1" smtClean="0">
                <a:latin typeface="MS Reference Sans Serif" pitchFamily="34" charset="0"/>
              </a:rPr>
              <a:t>Karapanos</a:t>
            </a:r>
            <a:r>
              <a:rPr lang="en-US" sz="2000" dirty="0" smtClean="0">
                <a:latin typeface="MS Reference Sans Serif" pitchFamily="34" charset="0"/>
              </a:rPr>
              <a:t> (2009) on the basis of water table contour maps. The recharge estimated is shown in Fig. 2a. The recharge data were converted to be used with the WELL package of the SEAWAT. </a:t>
            </a:r>
            <a:endParaRPr kumimoji="0" lang="el-GR" sz="2000" b="0" i="0" u="none" strike="noStrike" kern="1200" cap="none" spc="0" normalizeH="0" baseline="0" noProof="0" dirty="0" smtClean="0">
              <a:ln>
                <a:noFill/>
              </a:ln>
              <a:solidFill>
                <a:schemeClr val="tx1">
                  <a:tint val="75000"/>
                </a:schemeClr>
              </a:solidFill>
              <a:effectLst/>
              <a:uLnTx/>
              <a:uFillTx/>
              <a:latin typeface="MS Reference Sans Serif" pitchFamily="34" charset="0"/>
            </a:endParaRPr>
          </a:p>
        </p:txBody>
      </p:sp>
      <p:sp>
        <p:nvSpPr>
          <p:cNvPr id="2" name="Title 1"/>
          <p:cNvSpPr>
            <a:spLocks noGrp="1"/>
          </p:cNvSpPr>
          <p:nvPr>
            <p:ph type="ctrTitle"/>
          </p:nvPr>
        </p:nvSpPr>
        <p:spPr>
          <a:xfrm>
            <a:off x="1404343" y="1440410"/>
            <a:ext cx="24266696" cy="3096343"/>
          </a:xfrm>
          <a:solidFill>
            <a:srgbClr val="FFE064"/>
          </a:solidFill>
          <a:ln>
            <a:solidFill>
              <a:srgbClr val="FFE064"/>
            </a:solidFill>
          </a:ln>
        </p:spPr>
        <p:txBody>
          <a:bodyPr>
            <a:normAutofit/>
          </a:bodyPr>
          <a:lstStyle/>
          <a:p>
            <a:r>
              <a:rPr lang="it-IT" sz="2600" b="1" dirty="0">
                <a:solidFill>
                  <a:srgbClr val="0000FF"/>
                </a:solidFill>
                <a:latin typeface="MS Reference Sans Serif" pitchFamily="34" charset="0"/>
              </a:rPr>
              <a:t>SIMULATION OF VARIABLE-DENSITY GROUNDWATER FLOW AND TRANSPORT IN THE COASTAL AQUIFER OF THE </a:t>
            </a:r>
            <a:r>
              <a:rPr lang="it-IT" sz="2600" b="1" dirty="0" smtClean="0">
                <a:solidFill>
                  <a:srgbClr val="0000FF"/>
                </a:solidFill>
                <a:latin typeface="MS Reference Sans Serif" pitchFamily="34" charset="0"/>
              </a:rPr>
              <a:t>PYRGOS </a:t>
            </a:r>
            <a:r>
              <a:rPr lang="it-IT" sz="2600" b="1" dirty="0">
                <a:solidFill>
                  <a:srgbClr val="0000FF"/>
                </a:solidFill>
                <a:latin typeface="MS Reference Sans Serif" pitchFamily="34" charset="0"/>
              </a:rPr>
              <a:t>AREA (GREECE</a:t>
            </a:r>
            <a:r>
              <a:rPr lang="it-IT" sz="2600" b="1" dirty="0" smtClean="0">
                <a:solidFill>
                  <a:srgbClr val="0000FF"/>
                </a:solidFill>
                <a:latin typeface="MS Reference Sans Serif" pitchFamily="34" charset="0"/>
              </a:rPr>
              <a:t>)</a:t>
            </a:r>
            <a:r>
              <a:rPr lang="it-IT" sz="3200" dirty="0" smtClean="0">
                <a:solidFill>
                  <a:srgbClr val="0000FF"/>
                </a:solidFill>
                <a:latin typeface="MS Reference Sans Serif" pitchFamily="34" charset="0"/>
              </a:rPr>
              <a:t/>
            </a:r>
            <a:br>
              <a:rPr lang="it-IT" sz="3200" dirty="0" smtClean="0">
                <a:solidFill>
                  <a:srgbClr val="0000FF"/>
                </a:solidFill>
                <a:latin typeface="MS Reference Sans Serif" pitchFamily="34" charset="0"/>
              </a:rPr>
            </a:br>
            <a:r>
              <a:rPr lang="it-IT" sz="2400" dirty="0" smtClean="0">
                <a:solidFill>
                  <a:srgbClr val="0000FF"/>
                </a:solidFill>
                <a:latin typeface="MS Reference Sans Serif" pitchFamily="34" charset="0"/>
              </a:rPr>
              <a:t/>
            </a:r>
            <a:br>
              <a:rPr lang="it-IT" sz="2400" dirty="0" smtClean="0">
                <a:solidFill>
                  <a:srgbClr val="0000FF"/>
                </a:solidFill>
                <a:latin typeface="MS Reference Sans Serif" pitchFamily="34" charset="0"/>
              </a:rPr>
            </a:br>
            <a:r>
              <a:rPr lang="en-GB" sz="2400" b="1" i="1" dirty="0">
                <a:solidFill>
                  <a:srgbClr val="0000FF"/>
                </a:solidFill>
                <a:latin typeface="MS Reference Sans Serif" pitchFamily="34" charset="0"/>
              </a:rPr>
              <a:t>Thomas ZISSIS</a:t>
            </a:r>
            <a:r>
              <a:rPr lang="en-GB" sz="2400" b="1" i="1" baseline="30000" dirty="0">
                <a:solidFill>
                  <a:srgbClr val="0000FF"/>
                </a:solidFill>
                <a:latin typeface="MS Reference Sans Serif" pitchFamily="34" charset="0"/>
              </a:rPr>
              <a:t>1</a:t>
            </a:r>
            <a:r>
              <a:rPr lang="en-GB" sz="2400" b="1" i="1" dirty="0">
                <a:solidFill>
                  <a:srgbClr val="0000FF"/>
                </a:solidFill>
                <a:latin typeface="MS Reference Sans Serif" pitchFamily="34" charset="0"/>
              </a:rPr>
              <a:t> &amp; </a:t>
            </a:r>
            <a:r>
              <a:rPr lang="en-GB" sz="2400" b="1" i="1" dirty="0" err="1">
                <a:solidFill>
                  <a:srgbClr val="0000FF"/>
                </a:solidFill>
                <a:latin typeface="MS Reference Sans Serif" pitchFamily="34" charset="0"/>
              </a:rPr>
              <a:t>Panayotis</a:t>
            </a:r>
            <a:r>
              <a:rPr lang="en-GB" sz="2400" b="1" i="1" dirty="0">
                <a:solidFill>
                  <a:srgbClr val="0000FF"/>
                </a:solidFill>
                <a:latin typeface="MS Reference Sans Serif" pitchFamily="34" charset="0"/>
              </a:rPr>
              <a:t> YANNOPOULOS</a:t>
            </a:r>
            <a:r>
              <a:rPr lang="en-GB" sz="2400" b="1" i="1" baseline="30000" dirty="0">
                <a:solidFill>
                  <a:srgbClr val="0000FF"/>
                </a:solidFill>
                <a:latin typeface="MS Reference Sans Serif" pitchFamily="34" charset="0"/>
              </a:rPr>
              <a:t>2</a:t>
            </a:r>
            <a:r>
              <a:rPr lang="el-GR" sz="2400" i="1" dirty="0">
                <a:solidFill>
                  <a:srgbClr val="0000FF"/>
                </a:solidFill>
                <a:latin typeface="MS Reference Sans Serif" pitchFamily="34" charset="0"/>
              </a:rPr>
              <a:t/>
            </a:r>
            <a:br>
              <a:rPr lang="el-GR" sz="2400" i="1" dirty="0">
                <a:solidFill>
                  <a:srgbClr val="0000FF"/>
                </a:solidFill>
                <a:latin typeface="MS Reference Sans Serif" pitchFamily="34" charset="0"/>
              </a:rPr>
            </a:br>
            <a:r>
              <a:rPr lang="en-GB" sz="2400" dirty="0">
                <a:solidFill>
                  <a:srgbClr val="0000FF"/>
                </a:solidFill>
                <a:latin typeface="MS Reference Sans Serif" pitchFamily="34" charset="0"/>
              </a:rPr>
              <a:t> (1) Department of Hydraulics, Soil Science and Agricultural Engineering, School of Agriculture, Aristotle University of Thessaloniki, 54124 Thessaloniki, Greece, e-mail: </a:t>
            </a:r>
            <a:r>
              <a:rPr lang="en-US" sz="2400" u="sng" dirty="0">
                <a:solidFill>
                  <a:srgbClr val="0000FF"/>
                </a:solidFill>
                <a:latin typeface="MS Reference Sans Serif" pitchFamily="34" charset="0"/>
                <a:hlinkClick r:id="rId6"/>
              </a:rPr>
              <a:t>zissis@agro.auth.gr</a:t>
            </a:r>
            <a:r>
              <a:rPr lang="el-GR" sz="2400" dirty="0">
                <a:solidFill>
                  <a:srgbClr val="0000FF"/>
                </a:solidFill>
                <a:latin typeface="MS Reference Sans Serif" pitchFamily="34" charset="0"/>
              </a:rPr>
              <a:t/>
            </a:r>
            <a:br>
              <a:rPr lang="el-GR" sz="2400" dirty="0">
                <a:solidFill>
                  <a:srgbClr val="0000FF"/>
                </a:solidFill>
                <a:latin typeface="MS Reference Sans Serif" pitchFamily="34" charset="0"/>
              </a:rPr>
            </a:br>
            <a:r>
              <a:rPr lang="en-GB" sz="2400" dirty="0">
                <a:solidFill>
                  <a:srgbClr val="0000FF"/>
                </a:solidFill>
                <a:latin typeface="MS Reference Sans Serif" pitchFamily="34" charset="0"/>
              </a:rPr>
              <a:t>(2</a:t>
            </a:r>
            <a:r>
              <a:rPr lang="en-GB" sz="2400" dirty="0" smtClean="0">
                <a:solidFill>
                  <a:srgbClr val="0000FF"/>
                </a:solidFill>
                <a:latin typeface="MS Reference Sans Serif" pitchFamily="34" charset="0"/>
              </a:rPr>
              <a:t>) Department </a:t>
            </a:r>
            <a:r>
              <a:rPr lang="en-US" sz="2400" dirty="0">
                <a:solidFill>
                  <a:srgbClr val="0000FF"/>
                </a:solidFill>
                <a:latin typeface="MS Reference Sans Serif" pitchFamily="34" charset="0"/>
              </a:rPr>
              <a:t>of Civil Engineering, University of </a:t>
            </a:r>
            <a:r>
              <a:rPr lang="en-US" sz="2400" dirty="0" err="1">
                <a:solidFill>
                  <a:srgbClr val="0000FF"/>
                </a:solidFill>
                <a:latin typeface="MS Reference Sans Serif" pitchFamily="34" charset="0"/>
              </a:rPr>
              <a:t>Patras</a:t>
            </a:r>
            <a:r>
              <a:rPr lang="en-US" sz="2400" dirty="0">
                <a:solidFill>
                  <a:srgbClr val="0000FF"/>
                </a:solidFill>
                <a:latin typeface="MS Reference Sans Serif" pitchFamily="34" charset="0"/>
              </a:rPr>
              <a:t>, Greece, email: </a:t>
            </a:r>
            <a:r>
              <a:rPr lang="en-GB" sz="2400" u="sng" dirty="0" smtClean="0">
                <a:solidFill>
                  <a:srgbClr val="0000FF"/>
                </a:solidFill>
                <a:latin typeface="MS Reference Sans Serif" pitchFamily="34" charset="0"/>
                <a:hlinkClick r:id="rId7"/>
              </a:rPr>
              <a:t>yannopp@upatras.gr</a:t>
            </a:r>
            <a:endParaRPr lang="el-GR" sz="2400" dirty="0">
              <a:solidFill>
                <a:srgbClr val="0000FF"/>
              </a:solidFill>
              <a:latin typeface="MS Reference Sans Serif" pitchFamily="34" charset="0"/>
            </a:endParaRPr>
          </a:p>
        </p:txBody>
      </p:sp>
      <p:sp>
        <p:nvSpPr>
          <p:cNvPr id="3" name="Subtitle 2"/>
          <p:cNvSpPr>
            <a:spLocks noGrp="1"/>
          </p:cNvSpPr>
          <p:nvPr>
            <p:ph type="subTitle" idx="1"/>
          </p:nvPr>
        </p:nvSpPr>
        <p:spPr>
          <a:xfrm>
            <a:off x="17966183" y="5040810"/>
            <a:ext cx="7704856" cy="9577064"/>
          </a:xfrm>
          <a:solidFill>
            <a:srgbClr val="FFE064"/>
          </a:solidFill>
        </p:spPr>
        <p:txBody>
          <a:bodyPr>
            <a:normAutofit/>
          </a:bodyPr>
          <a:lstStyle/>
          <a:p>
            <a:r>
              <a:rPr lang="el-GR" sz="2000" dirty="0" smtClean="0">
                <a:latin typeface="MS Reference Sans Serif" pitchFamily="34" charset="0"/>
              </a:rPr>
              <a:t> </a:t>
            </a:r>
            <a:endParaRPr lang="el-GR" sz="2000" dirty="0">
              <a:latin typeface="MS Reference Sans Serif" pitchFamily="34" charset="0"/>
            </a:endParaRPr>
          </a:p>
          <a:p>
            <a:pPr algn="l"/>
            <a:r>
              <a:rPr lang="en-US" sz="2000" b="1" dirty="0">
                <a:solidFill>
                  <a:srgbClr val="0000FF"/>
                </a:solidFill>
                <a:latin typeface="MS Reference Sans Serif" pitchFamily="34" charset="0"/>
              </a:rPr>
              <a:t>(a)</a:t>
            </a:r>
            <a:endParaRPr lang="el-GR" sz="2000" b="1" dirty="0">
              <a:solidFill>
                <a:srgbClr val="0000FF"/>
              </a:solidFill>
              <a:latin typeface="MS Reference Sans Serif" pitchFamily="34" charset="0"/>
            </a:endParaRPr>
          </a:p>
          <a:p>
            <a:pPr algn="l"/>
            <a:endParaRPr lang="en-US" sz="2000" dirty="0" smtClean="0">
              <a:solidFill>
                <a:schemeClr val="tx1"/>
              </a:solidFill>
              <a:latin typeface="MS Reference Sans Serif" pitchFamily="34" charset="0"/>
            </a:endParaRPr>
          </a:p>
          <a:p>
            <a:pPr algn="l"/>
            <a:endParaRPr lang="en-US" sz="2000" dirty="0" smtClean="0">
              <a:solidFill>
                <a:schemeClr val="tx1"/>
              </a:solidFill>
              <a:latin typeface="MS Reference Sans Serif" pitchFamily="34" charset="0"/>
            </a:endParaRPr>
          </a:p>
          <a:p>
            <a:pPr algn="l"/>
            <a:endParaRPr lang="en-US" sz="2000" dirty="0">
              <a:solidFill>
                <a:schemeClr val="tx1"/>
              </a:solidFill>
              <a:latin typeface="MS Reference Sans Serif" pitchFamily="34" charset="0"/>
            </a:endParaRPr>
          </a:p>
          <a:p>
            <a:pPr algn="l"/>
            <a:endParaRPr lang="en-US" sz="2000" dirty="0" smtClean="0">
              <a:solidFill>
                <a:schemeClr val="tx1"/>
              </a:solidFill>
              <a:latin typeface="MS Reference Sans Serif" pitchFamily="34" charset="0"/>
            </a:endParaRPr>
          </a:p>
          <a:p>
            <a:pPr algn="l"/>
            <a:endParaRPr lang="en-US" sz="2000" dirty="0">
              <a:solidFill>
                <a:schemeClr val="tx1"/>
              </a:solidFill>
              <a:latin typeface="MS Reference Sans Serif" pitchFamily="34" charset="0"/>
            </a:endParaRPr>
          </a:p>
          <a:p>
            <a:pPr algn="l"/>
            <a:endParaRPr lang="en-US" sz="2000" dirty="0" smtClean="0">
              <a:solidFill>
                <a:schemeClr val="tx1"/>
              </a:solidFill>
              <a:latin typeface="MS Reference Sans Serif" pitchFamily="34" charset="0"/>
            </a:endParaRPr>
          </a:p>
          <a:p>
            <a:pPr algn="l"/>
            <a:endParaRPr lang="en-US" sz="2000" dirty="0">
              <a:solidFill>
                <a:schemeClr val="tx1"/>
              </a:solidFill>
              <a:latin typeface="MS Reference Sans Serif" pitchFamily="34" charset="0"/>
            </a:endParaRPr>
          </a:p>
          <a:p>
            <a:pPr algn="l"/>
            <a:endParaRPr lang="en-US" sz="2000" dirty="0" smtClean="0">
              <a:solidFill>
                <a:schemeClr val="tx1"/>
              </a:solidFill>
              <a:latin typeface="MS Reference Sans Serif" pitchFamily="34" charset="0"/>
            </a:endParaRPr>
          </a:p>
          <a:p>
            <a:pPr algn="l"/>
            <a:endParaRPr lang="en-US" sz="2000" dirty="0">
              <a:solidFill>
                <a:schemeClr val="tx1"/>
              </a:solidFill>
              <a:latin typeface="MS Reference Sans Serif" pitchFamily="34" charset="0"/>
            </a:endParaRPr>
          </a:p>
          <a:p>
            <a:pPr algn="l"/>
            <a:endParaRPr lang="en-US" sz="2000" dirty="0" smtClean="0">
              <a:solidFill>
                <a:schemeClr val="tx1"/>
              </a:solidFill>
              <a:latin typeface="MS Reference Sans Serif" pitchFamily="34" charset="0"/>
            </a:endParaRPr>
          </a:p>
          <a:p>
            <a:pPr algn="l"/>
            <a:endParaRPr lang="en-US" sz="2000" dirty="0">
              <a:solidFill>
                <a:schemeClr val="tx1"/>
              </a:solidFill>
              <a:latin typeface="MS Reference Sans Serif" pitchFamily="34" charset="0"/>
            </a:endParaRPr>
          </a:p>
          <a:p>
            <a:pPr algn="l"/>
            <a:r>
              <a:rPr lang="en-US" sz="2000" b="1" dirty="0" smtClean="0">
                <a:solidFill>
                  <a:srgbClr val="0000FF"/>
                </a:solidFill>
                <a:latin typeface="MS Reference Sans Serif" pitchFamily="34" charset="0"/>
              </a:rPr>
              <a:t>(</a:t>
            </a:r>
            <a:r>
              <a:rPr lang="en-US" sz="2000" b="1" dirty="0">
                <a:solidFill>
                  <a:srgbClr val="0000FF"/>
                </a:solidFill>
                <a:latin typeface="MS Reference Sans Serif" pitchFamily="34" charset="0"/>
              </a:rPr>
              <a:t>b)</a:t>
            </a:r>
            <a:endParaRPr lang="el-GR" sz="2000" b="1" dirty="0">
              <a:solidFill>
                <a:srgbClr val="0000FF"/>
              </a:solidFill>
              <a:latin typeface="MS Reference Sans Serif" pitchFamily="34" charset="0"/>
            </a:endParaRPr>
          </a:p>
          <a:p>
            <a:pPr algn="just"/>
            <a:endParaRPr lang="en-GB" sz="2000" dirty="0" smtClean="0">
              <a:solidFill>
                <a:srgbClr val="000000"/>
              </a:solidFill>
              <a:latin typeface="MS Reference Sans Serif" pitchFamily="34" charset="0"/>
            </a:endParaRPr>
          </a:p>
          <a:p>
            <a:pPr algn="just"/>
            <a:endParaRPr lang="en-GB" sz="2000" dirty="0">
              <a:solidFill>
                <a:srgbClr val="000000"/>
              </a:solidFill>
              <a:latin typeface="MS Reference Sans Serif" pitchFamily="34" charset="0"/>
            </a:endParaRPr>
          </a:p>
          <a:p>
            <a:pPr algn="just"/>
            <a:endParaRPr lang="en-GB" sz="2000" dirty="0" smtClean="0">
              <a:solidFill>
                <a:srgbClr val="000000"/>
              </a:solidFill>
              <a:latin typeface="MS Reference Sans Serif" pitchFamily="34" charset="0"/>
            </a:endParaRPr>
          </a:p>
          <a:p>
            <a:pPr algn="just"/>
            <a:endParaRPr lang="en-GB" sz="2000" dirty="0">
              <a:solidFill>
                <a:srgbClr val="000000"/>
              </a:solidFill>
              <a:latin typeface="MS Reference Sans Serif" pitchFamily="34" charset="0"/>
            </a:endParaRPr>
          </a:p>
          <a:p>
            <a:pPr algn="just"/>
            <a:endParaRPr lang="en-GB" sz="2000" dirty="0" smtClean="0">
              <a:solidFill>
                <a:srgbClr val="000000"/>
              </a:solidFill>
              <a:latin typeface="MS Reference Sans Serif" pitchFamily="34" charset="0"/>
            </a:endParaRPr>
          </a:p>
          <a:p>
            <a:pPr algn="just"/>
            <a:endParaRPr lang="en-GB" sz="2000" dirty="0" smtClean="0">
              <a:solidFill>
                <a:srgbClr val="000000"/>
              </a:solidFill>
              <a:latin typeface="MS Reference Sans Serif" pitchFamily="34" charset="0"/>
            </a:endParaRPr>
          </a:p>
          <a:p>
            <a:pPr algn="just"/>
            <a:r>
              <a:rPr lang="en-GB" sz="2000" b="1" dirty="0" smtClean="0">
                <a:solidFill>
                  <a:srgbClr val="0000FF"/>
                </a:solidFill>
                <a:latin typeface="MS Reference Sans Serif" pitchFamily="34" charset="0"/>
              </a:rPr>
              <a:t>Figure </a:t>
            </a:r>
            <a:r>
              <a:rPr lang="en-GB" sz="2000" b="1" dirty="0">
                <a:solidFill>
                  <a:srgbClr val="0000FF"/>
                </a:solidFill>
                <a:latin typeface="MS Reference Sans Serif" pitchFamily="34" charset="0"/>
              </a:rPr>
              <a:t>1</a:t>
            </a:r>
            <a:r>
              <a:rPr lang="en-GB" sz="2000" b="1" dirty="0" smtClean="0">
                <a:solidFill>
                  <a:srgbClr val="0000FF"/>
                </a:solidFill>
                <a:latin typeface="MS Reference Sans Serif" pitchFamily="34" charset="0"/>
              </a:rPr>
              <a:t>. (</a:t>
            </a:r>
            <a:r>
              <a:rPr lang="en-GB" sz="2000" b="1" dirty="0">
                <a:solidFill>
                  <a:srgbClr val="0000FF"/>
                </a:solidFill>
                <a:latin typeface="MS Reference Sans Serif" pitchFamily="34" charset="0"/>
              </a:rPr>
              <a:t>a) </a:t>
            </a:r>
            <a:r>
              <a:rPr lang="en-GB" sz="2000" dirty="0" smtClean="0">
                <a:solidFill>
                  <a:schemeClr val="tx1"/>
                </a:solidFill>
                <a:latin typeface="MS Reference Sans Serif" pitchFamily="34" charset="0"/>
              </a:rPr>
              <a:t>Major </a:t>
            </a:r>
            <a:r>
              <a:rPr lang="en-GB" sz="2000" dirty="0" err="1" smtClean="0">
                <a:solidFill>
                  <a:schemeClr val="tx1"/>
                </a:solidFill>
                <a:latin typeface="MS Reference Sans Serif" pitchFamily="34" charset="0"/>
              </a:rPr>
              <a:t>Pyrgos</a:t>
            </a:r>
            <a:r>
              <a:rPr lang="en-GB" sz="2000" dirty="0" smtClean="0">
                <a:solidFill>
                  <a:schemeClr val="tx1"/>
                </a:solidFill>
                <a:latin typeface="MS Reference Sans Serif" pitchFamily="34" charset="0"/>
              </a:rPr>
              <a:t> area including the area of the former </a:t>
            </a:r>
            <a:r>
              <a:rPr lang="en-GB" sz="2000" dirty="0" err="1" smtClean="0">
                <a:solidFill>
                  <a:schemeClr val="tx1"/>
                </a:solidFill>
                <a:latin typeface="MS Reference Sans Serif" pitchFamily="34" charset="0"/>
              </a:rPr>
              <a:t>Mouria</a:t>
            </a:r>
            <a:r>
              <a:rPr lang="en-GB" sz="2000" dirty="0" smtClean="0">
                <a:solidFill>
                  <a:schemeClr val="tx1"/>
                </a:solidFill>
                <a:latin typeface="MS Reference Sans Serif" pitchFamily="34" charset="0"/>
              </a:rPr>
              <a:t> Lake; </a:t>
            </a:r>
            <a:r>
              <a:rPr lang="en-GB" sz="2000" b="1" dirty="0" smtClean="0">
                <a:solidFill>
                  <a:srgbClr val="0000FF"/>
                </a:solidFill>
                <a:latin typeface="MS Reference Sans Serif" pitchFamily="34" charset="0"/>
              </a:rPr>
              <a:t>(</a:t>
            </a:r>
            <a:r>
              <a:rPr lang="en-GB" sz="2000" b="1" dirty="0">
                <a:solidFill>
                  <a:srgbClr val="0000FF"/>
                </a:solidFill>
                <a:latin typeface="MS Reference Sans Serif" pitchFamily="34" charset="0"/>
              </a:rPr>
              <a:t>b)</a:t>
            </a:r>
            <a:r>
              <a:rPr lang="en-GB" sz="2000" b="1" dirty="0">
                <a:solidFill>
                  <a:srgbClr val="3333CC"/>
                </a:solidFill>
                <a:latin typeface="MS Reference Sans Serif" pitchFamily="34" charset="0"/>
              </a:rPr>
              <a:t> </a:t>
            </a:r>
            <a:r>
              <a:rPr lang="en-GB" sz="2000" dirty="0" smtClean="0">
                <a:solidFill>
                  <a:schemeClr val="tx1"/>
                </a:solidFill>
                <a:latin typeface="MS Reference Sans Serif" pitchFamily="34" charset="0"/>
              </a:rPr>
              <a:t>Cross-section </a:t>
            </a:r>
            <a:r>
              <a:rPr lang="en-GB" sz="2000" dirty="0">
                <a:solidFill>
                  <a:schemeClr val="tx1"/>
                </a:solidFill>
                <a:latin typeface="MS Reference Sans Serif" pitchFamily="34" charset="0"/>
              </a:rPr>
              <a:t>of the </a:t>
            </a:r>
            <a:r>
              <a:rPr lang="en-GB" sz="2000" dirty="0" err="1">
                <a:solidFill>
                  <a:schemeClr val="tx1"/>
                </a:solidFill>
                <a:latin typeface="MS Reference Sans Serif" pitchFamily="34" charset="0"/>
              </a:rPr>
              <a:t>Mouria</a:t>
            </a:r>
            <a:r>
              <a:rPr lang="en-GB" sz="2000" dirty="0">
                <a:solidFill>
                  <a:schemeClr val="tx1"/>
                </a:solidFill>
                <a:latin typeface="MS Reference Sans Serif" pitchFamily="34" charset="0"/>
              </a:rPr>
              <a:t> Lake zones indicating the geological texture used herein for simulations.</a:t>
            </a:r>
            <a:endParaRPr lang="el-GR" sz="2000" dirty="0">
              <a:solidFill>
                <a:schemeClr val="tx1"/>
              </a:solidFill>
              <a:latin typeface="MS Reference Sans Serif" pitchFamily="34" charset="0"/>
            </a:endParaRPr>
          </a:p>
          <a:p>
            <a:endParaRPr lang="el-GR" sz="2000" dirty="0">
              <a:solidFill>
                <a:schemeClr val="tx1"/>
              </a:solidFill>
              <a:latin typeface="MS Reference Sans Serif" pitchFamily="34" charset="0"/>
            </a:endParaRPr>
          </a:p>
        </p:txBody>
      </p:sp>
      <p:sp>
        <p:nvSpPr>
          <p:cNvPr id="11265" name="Rectangle 1"/>
          <p:cNvSpPr>
            <a:spLocks noChangeArrowheads="1"/>
          </p:cNvSpPr>
          <p:nvPr/>
        </p:nvSpPr>
        <p:spPr bwMode="auto">
          <a:xfrm>
            <a:off x="0" y="504306"/>
            <a:ext cx="27003375"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rgbClr val="990000"/>
                </a:solidFill>
                <a:effectLst/>
                <a:latin typeface="MS Reference Sans Serif" pitchFamily="34" charset="0"/>
                <a:ea typeface="Times New Roman" pitchFamily="18" charset="0"/>
                <a:cs typeface="Arial" pitchFamily="34" charset="0"/>
              </a:rPr>
              <a:t>VI EWRA International Symposium - </a:t>
            </a:r>
            <a:r>
              <a:rPr kumimoji="0" lang="en-GB" sz="2000" b="0" i="1" u="none" strike="noStrike" cap="none" normalizeH="0" baseline="0" dirty="0" smtClean="0">
                <a:ln>
                  <a:noFill/>
                </a:ln>
                <a:solidFill>
                  <a:srgbClr val="990000"/>
                </a:solidFill>
                <a:effectLst/>
                <a:latin typeface="MS Reference Sans Serif" pitchFamily="34" charset="0"/>
                <a:ea typeface="Times New Roman" pitchFamily="18" charset="0"/>
                <a:cs typeface="Arial" pitchFamily="34" charset="0"/>
              </a:rPr>
              <a:t>Water Engineering and Management in a Changing Environment</a:t>
            </a:r>
            <a:endParaRPr kumimoji="0" lang="it-IT" sz="2000" b="0" i="0" u="none" strike="noStrike" cap="none" normalizeH="0" baseline="0" dirty="0" smtClean="0">
              <a:ln>
                <a:noFill/>
              </a:ln>
              <a:solidFill>
                <a:srgbClr val="990000"/>
              </a:solidFill>
              <a:effectLst/>
              <a:latin typeface="MS Reference Sans Serif"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990000"/>
                </a:solidFill>
                <a:effectLst/>
                <a:latin typeface="MS Reference Sans Serif" pitchFamily="34" charset="0"/>
                <a:ea typeface="Times New Roman" pitchFamily="18" charset="0"/>
                <a:cs typeface="Arial" pitchFamily="34" charset="0"/>
              </a:rPr>
              <a:t>Catania, June 29 - July 2,  2011</a:t>
            </a:r>
            <a:r>
              <a:rPr kumimoji="0" lang="el-GR" sz="2000" b="0" i="0" u="none" strike="noStrike" cap="none" normalizeH="0" baseline="0" dirty="0" smtClean="0">
                <a:ln>
                  <a:noFill/>
                </a:ln>
                <a:solidFill>
                  <a:srgbClr val="990000"/>
                </a:solidFill>
                <a:effectLst/>
                <a:latin typeface="MS Reference Sans Serif" pitchFamily="34" charset="0"/>
                <a:cs typeface="Arial" pitchFamily="34" charset="0"/>
              </a:rPr>
              <a:t> </a:t>
            </a:r>
          </a:p>
        </p:txBody>
      </p:sp>
      <p:sp>
        <p:nvSpPr>
          <p:cNvPr id="5" name="Subtitle 2"/>
          <p:cNvSpPr txBox="1">
            <a:spLocks/>
          </p:cNvSpPr>
          <p:nvPr/>
        </p:nvSpPr>
        <p:spPr>
          <a:xfrm>
            <a:off x="1404343" y="5040810"/>
            <a:ext cx="15985776" cy="2664296"/>
          </a:xfrm>
          <a:prstGeom prst="rect">
            <a:avLst/>
          </a:prstGeom>
          <a:solidFill>
            <a:srgbClr val="FF9900"/>
          </a:solidFill>
        </p:spPr>
        <p:txBody>
          <a:bodyPr vert="horz" lIns="360045" tIns="180023" rIns="360045" bIns="180023" rtlCol="0">
            <a:normAutofit/>
          </a:bodyPr>
          <a:lstStyle/>
          <a:p>
            <a:pPr marL="0" marR="0" lvl="0" indent="0" algn="just" defTabSz="3600450" rtl="0" eaLnBrk="1" fontAlgn="auto" latinLnBrk="0" hangingPunct="1">
              <a:lnSpc>
                <a:spcPct val="100000"/>
              </a:lnSpc>
              <a:spcBef>
                <a:spcPct val="20000"/>
              </a:spcBef>
              <a:spcAft>
                <a:spcPts val="0"/>
              </a:spcAft>
              <a:buClrTx/>
              <a:buSzTx/>
              <a:buFont typeface="Arial" pitchFamily="34" charset="0"/>
              <a:buNone/>
              <a:tabLst/>
              <a:defRPr/>
            </a:pPr>
            <a:r>
              <a:rPr kumimoji="0" lang="en-GB" sz="2400" b="1" i="0" u="none" strike="noStrike" kern="1200" cap="small" spc="0" normalizeH="0" baseline="0" noProof="0" dirty="0" smtClean="0">
                <a:ln>
                  <a:noFill/>
                </a:ln>
                <a:solidFill>
                  <a:srgbClr val="0000FF"/>
                </a:solidFill>
                <a:effectLst/>
                <a:uLnTx/>
                <a:uFillTx/>
                <a:latin typeface="MS Reference Sans Serif" pitchFamily="34" charset="0"/>
                <a:ea typeface="+mn-ea"/>
                <a:cs typeface="+mn-cs"/>
              </a:rPr>
              <a:t>Abstract </a:t>
            </a:r>
            <a:endParaRPr kumimoji="0" lang="el-GR" sz="2400" b="1" i="0" u="none" strike="noStrike" kern="1200" cap="small" spc="0" normalizeH="0" baseline="0" noProof="0" dirty="0" smtClean="0">
              <a:ln>
                <a:noFill/>
              </a:ln>
              <a:solidFill>
                <a:srgbClr val="0000FF"/>
              </a:solidFill>
              <a:effectLst/>
              <a:uLnTx/>
              <a:uFillTx/>
              <a:latin typeface="MS Reference Sans Serif" pitchFamily="34" charset="0"/>
              <a:ea typeface="+mn-ea"/>
              <a:cs typeface="+mn-cs"/>
            </a:endParaRPr>
          </a:p>
          <a:p>
            <a:pPr lvl="0" algn="just">
              <a:spcBef>
                <a:spcPct val="20000"/>
              </a:spcBef>
              <a:defRPr/>
            </a:pPr>
            <a:r>
              <a:rPr kumimoji="0" lang="en-GB" sz="2000" b="0" i="0" u="none" strike="noStrike" kern="1200" cap="none" spc="0" normalizeH="0" baseline="0" noProof="0" dirty="0" smtClean="0">
                <a:ln>
                  <a:noFill/>
                </a:ln>
                <a:solidFill>
                  <a:srgbClr val="000000"/>
                </a:solidFill>
                <a:effectLst/>
                <a:uLnTx/>
                <a:uFillTx/>
                <a:latin typeface="MS Reference Sans Serif" pitchFamily="34" charset="0"/>
                <a:ea typeface="+mn-ea"/>
                <a:cs typeface="+mn-cs"/>
              </a:rPr>
              <a:t>The SEAWAT code is applied to simulate 3D variable-density groundwater flow and transport in the coastal unconfined aquifer developed in the alluvial deposits of </a:t>
            </a:r>
            <a:r>
              <a:rPr kumimoji="0" lang="en-GB" sz="2000" b="0" i="0" u="none" strike="noStrike" kern="1200" cap="none" spc="0" normalizeH="0" baseline="0" noProof="0" dirty="0" err="1" smtClean="0">
                <a:ln>
                  <a:noFill/>
                </a:ln>
                <a:solidFill>
                  <a:srgbClr val="000000"/>
                </a:solidFill>
                <a:effectLst/>
                <a:uLnTx/>
                <a:uFillTx/>
                <a:latin typeface="MS Reference Sans Serif" pitchFamily="34" charset="0"/>
                <a:ea typeface="+mn-ea"/>
                <a:cs typeface="+mn-cs"/>
              </a:rPr>
              <a:t>Alfeios</a:t>
            </a:r>
            <a:r>
              <a:rPr kumimoji="0" lang="en-GB" sz="2000" b="0" i="0" u="none" strike="noStrike" kern="1200" cap="none" spc="0" normalizeH="0" baseline="0" noProof="0" dirty="0" smtClean="0">
                <a:ln>
                  <a:noFill/>
                </a:ln>
                <a:solidFill>
                  <a:srgbClr val="000000"/>
                </a:solidFill>
                <a:effectLst/>
                <a:uLnTx/>
                <a:uFillTx/>
                <a:latin typeface="MS Reference Sans Serif" pitchFamily="34" charset="0"/>
                <a:ea typeface="+mn-ea"/>
                <a:cs typeface="+mn-cs"/>
              </a:rPr>
              <a:t> River in the </a:t>
            </a:r>
            <a:r>
              <a:rPr kumimoji="0" lang="en-GB" sz="2000" b="0" i="0" u="none" strike="noStrike" kern="1200" cap="none" spc="0" normalizeH="0" baseline="0" noProof="0" dirty="0" err="1" smtClean="0">
                <a:ln>
                  <a:noFill/>
                </a:ln>
                <a:solidFill>
                  <a:srgbClr val="000000"/>
                </a:solidFill>
                <a:effectLst/>
                <a:uLnTx/>
                <a:uFillTx/>
                <a:latin typeface="MS Reference Sans Serif" pitchFamily="34" charset="0"/>
                <a:ea typeface="+mn-ea"/>
                <a:cs typeface="+mn-cs"/>
              </a:rPr>
              <a:t>Pyrgos</a:t>
            </a:r>
            <a:r>
              <a:rPr kumimoji="0" lang="en-GB" sz="2000" b="0" i="0" u="none" strike="noStrike" kern="1200" cap="none" spc="0" normalizeH="0" baseline="0" noProof="0" dirty="0" smtClean="0">
                <a:ln>
                  <a:noFill/>
                </a:ln>
                <a:solidFill>
                  <a:srgbClr val="000000"/>
                </a:solidFill>
                <a:effectLst/>
                <a:uLnTx/>
                <a:uFillTx/>
                <a:latin typeface="MS Reference Sans Serif" pitchFamily="34" charset="0"/>
                <a:ea typeface="+mn-ea"/>
                <a:cs typeface="+mn-cs"/>
              </a:rPr>
              <a:t> area. After the drainage of the </a:t>
            </a:r>
            <a:r>
              <a:rPr kumimoji="0" lang="en-GB" sz="2000" b="0" i="0" u="none" strike="noStrike" kern="1200" cap="none" spc="0" normalizeH="0" baseline="0" noProof="0" dirty="0" err="1" smtClean="0">
                <a:ln>
                  <a:noFill/>
                </a:ln>
                <a:solidFill>
                  <a:srgbClr val="000000"/>
                </a:solidFill>
                <a:effectLst/>
                <a:uLnTx/>
                <a:uFillTx/>
                <a:latin typeface="MS Reference Sans Serif" pitchFamily="34" charset="0"/>
                <a:ea typeface="+mn-ea"/>
                <a:cs typeface="+mn-cs"/>
              </a:rPr>
              <a:t>Mouria</a:t>
            </a:r>
            <a:r>
              <a:rPr kumimoji="0" lang="en-GB" sz="2000" b="0" i="0" u="none" strike="noStrike" kern="1200" cap="none" spc="0" normalizeH="0" baseline="0" noProof="0" dirty="0" smtClean="0">
                <a:ln>
                  <a:noFill/>
                </a:ln>
                <a:solidFill>
                  <a:srgbClr val="000000"/>
                </a:solidFill>
                <a:effectLst/>
                <a:uLnTx/>
                <a:uFillTx/>
                <a:latin typeface="MS Reference Sans Serif" pitchFamily="34" charset="0"/>
                <a:ea typeface="+mn-ea"/>
                <a:cs typeface="+mn-cs"/>
              </a:rPr>
              <a:t> Lake in 1960’s, located in the low-lying area of the aquifer along the coast, water table drawdown and groundwater quality deterioration associated by enormous electric power consumption annually are observed due to the pumped drainage of the aquifer. The long term future development of the </a:t>
            </a:r>
            <a:r>
              <a:rPr lang="en-GB" sz="2000" dirty="0" smtClean="0">
                <a:solidFill>
                  <a:srgbClr val="000000"/>
                </a:solidFill>
                <a:latin typeface="MS Reference Sans Serif" pitchFamily="34" charset="0"/>
              </a:rPr>
              <a:t>aquifer including restoration scenarios of the </a:t>
            </a:r>
            <a:r>
              <a:rPr lang="en-GB" sz="2000" dirty="0" err="1" smtClean="0">
                <a:solidFill>
                  <a:srgbClr val="000000"/>
                </a:solidFill>
                <a:latin typeface="MS Reference Sans Serif" pitchFamily="34" charset="0"/>
              </a:rPr>
              <a:t>Mouria</a:t>
            </a:r>
            <a:r>
              <a:rPr lang="en-GB" sz="2000" dirty="0" smtClean="0">
                <a:solidFill>
                  <a:srgbClr val="000000"/>
                </a:solidFill>
                <a:latin typeface="MS Reference Sans Serif" pitchFamily="34" charset="0"/>
              </a:rPr>
              <a:t> Lake and energy saving </a:t>
            </a:r>
            <a:r>
              <a:rPr kumimoji="0" lang="en-GB" sz="2000" b="0" i="0" u="none" strike="noStrike" kern="1200" cap="none" spc="0" normalizeH="0" baseline="0" noProof="0" dirty="0" smtClean="0">
                <a:ln>
                  <a:noFill/>
                </a:ln>
                <a:solidFill>
                  <a:srgbClr val="000000"/>
                </a:solidFill>
                <a:effectLst/>
                <a:uLnTx/>
                <a:uFillTx/>
                <a:latin typeface="MS Reference Sans Serif" pitchFamily="34" charset="0"/>
                <a:ea typeface="+mn-ea"/>
                <a:cs typeface="+mn-cs"/>
              </a:rPr>
              <a:t>is predicted </a:t>
            </a:r>
            <a:r>
              <a:rPr lang="en-GB" sz="2000" dirty="0" smtClean="0">
                <a:solidFill>
                  <a:srgbClr val="000000"/>
                </a:solidFill>
                <a:latin typeface="MS Reference Sans Serif" pitchFamily="34" charset="0"/>
              </a:rPr>
              <a:t>under existing hydrologic stresses</a:t>
            </a:r>
            <a:r>
              <a:rPr kumimoji="0" lang="en-GB" sz="2000" b="0" i="0" u="none" strike="noStrike" kern="1200" cap="none" spc="0" normalizeH="0" baseline="0" noProof="0" dirty="0" smtClean="0">
                <a:ln>
                  <a:noFill/>
                </a:ln>
                <a:solidFill>
                  <a:srgbClr val="000000"/>
                </a:solidFill>
                <a:effectLst/>
                <a:uLnTx/>
                <a:uFillTx/>
                <a:latin typeface="MS Reference Sans Serif" pitchFamily="34" charset="0"/>
                <a:ea typeface="+mn-ea"/>
                <a:cs typeface="+mn-cs"/>
              </a:rPr>
              <a:t>.</a:t>
            </a:r>
            <a:endParaRPr kumimoji="0" lang="el-GR" sz="2000" b="0" i="0" u="none" strike="noStrike" kern="1200" cap="none" spc="0" normalizeH="0" baseline="0" noProof="0" dirty="0" smtClean="0">
              <a:ln>
                <a:noFill/>
              </a:ln>
              <a:solidFill>
                <a:srgbClr val="000000"/>
              </a:solidFill>
              <a:effectLst/>
              <a:uLnTx/>
              <a:uFillTx/>
              <a:latin typeface="MS Reference Sans Serif" pitchFamily="34" charset="0"/>
              <a:ea typeface="+mn-ea"/>
              <a:cs typeface="+mn-cs"/>
            </a:endParaRPr>
          </a:p>
        </p:txBody>
      </p:sp>
      <p:sp>
        <p:nvSpPr>
          <p:cNvPr id="6" name="Subtitle 2"/>
          <p:cNvSpPr txBox="1">
            <a:spLocks/>
          </p:cNvSpPr>
          <p:nvPr/>
        </p:nvSpPr>
        <p:spPr>
          <a:xfrm>
            <a:off x="1404343" y="15193938"/>
            <a:ext cx="7776864" cy="9577064"/>
          </a:xfrm>
          <a:prstGeom prst="rect">
            <a:avLst/>
          </a:prstGeom>
          <a:solidFill>
            <a:srgbClr val="FFE064"/>
          </a:solidFill>
        </p:spPr>
        <p:txBody>
          <a:bodyPr vert="horz" lIns="360045" tIns="180023" rIns="360045" bIns="180023" rtlCol="0">
            <a:noAutofit/>
          </a:bodyPr>
          <a:lstStyle/>
          <a:p>
            <a:pPr marL="457200" indent="-457200">
              <a:buFont typeface="+mj-lt"/>
              <a:buAutoNum type="arabicPeriod" startAt="3"/>
            </a:pPr>
            <a:r>
              <a:rPr lang="en-GB" sz="2400" b="1" cap="small" dirty="0" smtClean="0">
                <a:solidFill>
                  <a:srgbClr val="0000FF"/>
                </a:solidFill>
                <a:latin typeface="MS Reference Sans Serif" pitchFamily="34" charset="0"/>
              </a:rPr>
              <a:t>Numerical Simulation</a:t>
            </a:r>
            <a:endParaRPr lang="el-GR" sz="2400" b="1" cap="small" dirty="0" smtClean="0">
              <a:solidFill>
                <a:srgbClr val="0000FF"/>
              </a:solidFill>
              <a:latin typeface="MS Reference Sans Serif" pitchFamily="34" charset="0"/>
            </a:endParaRPr>
          </a:p>
          <a:p>
            <a:pPr algn="just"/>
            <a:r>
              <a:rPr lang="en-US" sz="2000" b="1" dirty="0" smtClean="0">
                <a:solidFill>
                  <a:srgbClr val="0000FF"/>
                </a:solidFill>
                <a:latin typeface="MS Reference Sans Serif" pitchFamily="34" charset="0"/>
              </a:rPr>
              <a:t>3.1 </a:t>
            </a:r>
            <a:r>
              <a:rPr lang="it-IT" sz="2000" b="1" dirty="0" smtClean="0">
                <a:solidFill>
                  <a:srgbClr val="0000FF"/>
                </a:solidFill>
                <a:latin typeface="MS Reference Sans Serif" pitchFamily="34" charset="0"/>
              </a:rPr>
              <a:t>Governing equations</a:t>
            </a:r>
            <a:endParaRPr lang="en-US" sz="2000" b="1" dirty="0" smtClean="0">
              <a:solidFill>
                <a:srgbClr val="0000FF"/>
              </a:solidFill>
              <a:latin typeface="MS Reference Sans Serif" pitchFamily="34" charset="0"/>
            </a:endParaRPr>
          </a:p>
          <a:p>
            <a:pPr algn="just">
              <a:spcBef>
                <a:spcPts val="600"/>
              </a:spcBef>
            </a:pPr>
            <a:r>
              <a:rPr lang="en-US" sz="2000" dirty="0" smtClean="0">
                <a:latin typeface="MS Reference Sans Serif" pitchFamily="34" charset="0"/>
              </a:rPr>
              <a:t>SEAWAT_v4 model (</a:t>
            </a:r>
            <a:r>
              <a:rPr lang="en-US" sz="2000" dirty="0" err="1" smtClean="0">
                <a:latin typeface="MS Reference Sans Serif" pitchFamily="34" charset="0"/>
              </a:rPr>
              <a:t>Langevin</a:t>
            </a:r>
            <a:r>
              <a:rPr lang="en-US" sz="2000" dirty="0" smtClean="0">
                <a:latin typeface="MS Reference Sans Serif" pitchFamily="34" charset="0"/>
              </a:rPr>
              <a:t> et al., 2007) was used to simulate the 3D variable-density flow and transport in the coastal unconfined aquifer of the </a:t>
            </a:r>
            <a:r>
              <a:rPr lang="en-US" sz="2000" dirty="0" err="1" smtClean="0">
                <a:latin typeface="MS Reference Sans Serif" pitchFamily="34" charset="0"/>
              </a:rPr>
              <a:t>Pyrgos</a:t>
            </a:r>
            <a:r>
              <a:rPr lang="en-US" sz="2000" dirty="0" smtClean="0">
                <a:latin typeface="MS Reference Sans Serif" pitchFamily="34" charset="0"/>
              </a:rPr>
              <a:t> area (Fig. 1).  For isotropic and heterogeneous aquifer, the flow equation  is written as: </a:t>
            </a:r>
            <a:endParaRPr lang="el-GR" sz="2000" dirty="0" smtClean="0">
              <a:latin typeface="MS Reference Sans Serif" pitchFamily="34" charset="0"/>
            </a:endParaRPr>
          </a:p>
          <a:p>
            <a:pPr algn="r"/>
            <a:r>
              <a:rPr lang="en-GB" sz="2000" dirty="0" smtClean="0">
                <a:latin typeface="MS Reference Sans Serif" pitchFamily="34" charset="0"/>
              </a:rPr>
              <a:t>		(1)</a:t>
            </a:r>
            <a:endParaRPr lang="el-GR" sz="2000" dirty="0" smtClean="0">
              <a:latin typeface="MS Reference Sans Serif" pitchFamily="34" charset="0"/>
            </a:endParaRPr>
          </a:p>
          <a:p>
            <a:pPr algn="just"/>
            <a:endParaRPr lang="en-US" sz="2000" dirty="0" smtClean="0">
              <a:latin typeface="MS Reference Sans Serif" pitchFamily="34" charset="0"/>
            </a:endParaRPr>
          </a:p>
          <a:p>
            <a:pPr algn="just"/>
            <a:r>
              <a:rPr lang="en-US" sz="2000" dirty="0" smtClean="0">
                <a:latin typeface="MS Reference Sans Serif" pitchFamily="34" charset="0"/>
              </a:rPr>
              <a:t>where, ρ, </a:t>
            </a:r>
            <a:r>
              <a:rPr lang="en-US" sz="2000" dirty="0" err="1" smtClean="0">
                <a:latin typeface="MS Reference Sans Serif" pitchFamily="34" charset="0"/>
              </a:rPr>
              <a:t>ρ</a:t>
            </a:r>
            <a:r>
              <a:rPr lang="en-US" sz="2000" baseline="-25000" dirty="0" err="1" smtClean="0">
                <a:latin typeface="MS Reference Sans Serif" pitchFamily="34" charset="0"/>
              </a:rPr>
              <a:t>ο</a:t>
            </a:r>
            <a:r>
              <a:rPr lang="en-US" sz="2000" dirty="0" smtClean="0">
                <a:latin typeface="MS Reference Sans Serif" pitchFamily="34" charset="0"/>
              </a:rPr>
              <a:t>, fluid densities [ML</a:t>
            </a:r>
            <a:r>
              <a:rPr lang="en-US" sz="2000" baseline="30000" dirty="0" smtClean="0">
                <a:latin typeface="MS Reference Sans Serif" pitchFamily="34" charset="0"/>
              </a:rPr>
              <a:t>-3</a:t>
            </a:r>
            <a:r>
              <a:rPr lang="en-US" sz="2000" dirty="0" smtClean="0">
                <a:latin typeface="MS Reference Sans Serif" pitchFamily="34" charset="0"/>
              </a:rPr>
              <a:t>] in flow field and at the reference (freshwater); h</a:t>
            </a:r>
            <a:r>
              <a:rPr lang="en-US" sz="2000" baseline="-25000" dirty="0" smtClean="0">
                <a:latin typeface="MS Reference Sans Serif" pitchFamily="34" charset="0"/>
              </a:rPr>
              <a:t>o</a:t>
            </a:r>
            <a:r>
              <a:rPr lang="en-US" sz="2000" dirty="0" smtClean="0">
                <a:latin typeface="MS Reference Sans Serif" pitchFamily="34" charset="0"/>
              </a:rPr>
              <a:t> hydraulic head [L] </a:t>
            </a:r>
            <a:r>
              <a:rPr lang="en-US" sz="2000" dirty="0" err="1" smtClean="0">
                <a:latin typeface="MS Reference Sans Serif" pitchFamily="34" charset="0"/>
              </a:rPr>
              <a:t>vs</a:t>
            </a:r>
            <a:r>
              <a:rPr lang="en-US" sz="2000" dirty="0" smtClean="0">
                <a:latin typeface="MS Reference Sans Serif" pitchFamily="34" charset="0"/>
              </a:rPr>
              <a:t> reference; </a:t>
            </a:r>
            <a:r>
              <a:rPr lang="en-US" sz="2000" dirty="0" err="1" smtClean="0">
                <a:latin typeface="MS Reference Sans Serif" pitchFamily="34" charset="0"/>
              </a:rPr>
              <a:t>K</a:t>
            </a:r>
            <a:r>
              <a:rPr lang="en-US" sz="2000" baseline="-25000" dirty="0" err="1" smtClean="0">
                <a:latin typeface="MS Reference Sans Serif" pitchFamily="34" charset="0"/>
              </a:rPr>
              <a:t>o</a:t>
            </a:r>
            <a:r>
              <a:rPr lang="en-US" sz="2000" dirty="0" smtClean="0">
                <a:latin typeface="MS Reference Sans Serif" pitchFamily="34" charset="0"/>
              </a:rPr>
              <a:t> freshwater hydraulic conductivity [LT</a:t>
            </a:r>
            <a:r>
              <a:rPr lang="en-US" sz="2000" baseline="30000" dirty="0" smtClean="0">
                <a:latin typeface="MS Reference Sans Serif" pitchFamily="34" charset="0"/>
              </a:rPr>
              <a:t>-1</a:t>
            </a:r>
            <a:r>
              <a:rPr lang="en-US" sz="2000" dirty="0" smtClean="0">
                <a:latin typeface="MS Reference Sans Serif" pitchFamily="34" charset="0"/>
              </a:rPr>
              <a:t>]; </a:t>
            </a:r>
            <a:r>
              <a:rPr lang="en-US" sz="2000" dirty="0" err="1" smtClean="0">
                <a:latin typeface="MS Reference Sans Serif" pitchFamily="34" charset="0"/>
              </a:rPr>
              <a:t>S</a:t>
            </a:r>
            <a:r>
              <a:rPr lang="en-US" sz="2000" baseline="-25000" dirty="0" err="1" smtClean="0">
                <a:latin typeface="MS Reference Sans Serif" pitchFamily="34" charset="0"/>
              </a:rPr>
              <a:t>s,o</a:t>
            </a:r>
            <a:r>
              <a:rPr lang="en-US" sz="2000" dirty="0" smtClean="0">
                <a:latin typeface="MS Reference Sans Serif" pitchFamily="34" charset="0"/>
              </a:rPr>
              <a:t> specific storage [L</a:t>
            </a:r>
            <a:r>
              <a:rPr lang="en-US" sz="2000" baseline="30000" dirty="0" smtClean="0">
                <a:latin typeface="MS Reference Sans Serif" pitchFamily="34" charset="0"/>
              </a:rPr>
              <a:t>-1</a:t>
            </a:r>
            <a:r>
              <a:rPr lang="en-US" sz="2000" dirty="0" smtClean="0">
                <a:latin typeface="MS Reference Sans Serif" pitchFamily="34" charset="0"/>
              </a:rPr>
              <a:t>] </a:t>
            </a:r>
            <a:r>
              <a:rPr lang="en-US" sz="2000" dirty="0" err="1" smtClean="0">
                <a:latin typeface="MS Reference Sans Serif" pitchFamily="34" charset="0"/>
              </a:rPr>
              <a:t>vs</a:t>
            </a:r>
            <a:r>
              <a:rPr lang="en-US" sz="2000" dirty="0" smtClean="0">
                <a:latin typeface="MS Reference Sans Serif" pitchFamily="34" charset="0"/>
              </a:rPr>
              <a:t> equivalent freshwater head; C salt concentration [ML</a:t>
            </a:r>
            <a:r>
              <a:rPr lang="en-US" sz="2000" baseline="30000" dirty="0" smtClean="0">
                <a:latin typeface="MS Reference Sans Serif" pitchFamily="34" charset="0"/>
              </a:rPr>
              <a:t>-3</a:t>
            </a:r>
            <a:r>
              <a:rPr lang="en-US" sz="2000" dirty="0" smtClean="0">
                <a:latin typeface="MS Reference Sans Serif" pitchFamily="34" charset="0"/>
              </a:rPr>
              <a:t>];  </a:t>
            </a:r>
            <a:r>
              <a:rPr lang="el-GR" sz="2000" dirty="0" smtClean="0">
                <a:latin typeface="MS Reference Sans Serif" pitchFamily="34" charset="0"/>
              </a:rPr>
              <a:t> </a:t>
            </a:r>
            <a:r>
              <a:rPr lang="en-US" sz="2000" dirty="0" smtClean="0">
                <a:latin typeface="MS Reference Sans Serif" pitchFamily="34" charset="0"/>
              </a:rPr>
              <a:t> porosity [T</a:t>
            </a:r>
            <a:r>
              <a:rPr lang="en-US" sz="2000" baseline="30000" dirty="0" smtClean="0">
                <a:latin typeface="MS Reference Sans Serif" pitchFamily="34" charset="0"/>
              </a:rPr>
              <a:t>-1</a:t>
            </a:r>
            <a:r>
              <a:rPr lang="en-US" sz="2000" dirty="0" smtClean="0">
                <a:latin typeface="MS Reference Sans Serif" pitchFamily="34" charset="0"/>
              </a:rPr>
              <a:t>]; t time [T]; x</a:t>
            </a:r>
            <a:r>
              <a:rPr lang="en-US" sz="2000" baseline="-25000" dirty="0" smtClean="0">
                <a:latin typeface="MS Reference Sans Serif" pitchFamily="34" charset="0"/>
              </a:rPr>
              <a:t>i</a:t>
            </a:r>
            <a:r>
              <a:rPr lang="en-US" sz="2000" dirty="0" smtClean="0">
                <a:latin typeface="MS Reference Sans Serif" pitchFamily="34" charset="0"/>
              </a:rPr>
              <a:t> </a:t>
            </a:r>
            <a:r>
              <a:rPr lang="en-US" sz="2000" dirty="0" err="1" smtClean="0">
                <a:latin typeface="MS Reference Sans Serif" pitchFamily="34" charset="0"/>
              </a:rPr>
              <a:t>ith</a:t>
            </a:r>
            <a:r>
              <a:rPr lang="en-US" sz="2000" dirty="0" smtClean="0">
                <a:latin typeface="MS Reference Sans Serif" pitchFamily="34" charset="0"/>
              </a:rPr>
              <a:t> orthogonal coordinate [L];  </a:t>
            </a:r>
            <a:r>
              <a:rPr lang="en-US" sz="2000" dirty="0" err="1" smtClean="0">
                <a:latin typeface="MS Reference Sans Serif" pitchFamily="34" charset="0"/>
              </a:rPr>
              <a:t>qs’</a:t>
            </a:r>
            <a:r>
              <a:rPr lang="en-US" sz="2000" dirty="0" smtClean="0">
                <a:latin typeface="MS Reference Sans Serif" pitchFamily="34" charset="0"/>
              </a:rPr>
              <a:t> source or sink flow rate [T</a:t>
            </a:r>
            <a:r>
              <a:rPr lang="en-US" sz="2000" baseline="30000" dirty="0" smtClean="0">
                <a:latin typeface="MS Reference Sans Serif" pitchFamily="34" charset="0"/>
              </a:rPr>
              <a:t>-1</a:t>
            </a:r>
            <a:r>
              <a:rPr lang="en-US" sz="2000" dirty="0" smtClean="0">
                <a:latin typeface="MS Reference Sans Serif" pitchFamily="34" charset="0"/>
              </a:rPr>
              <a:t>] of fluid of density </a:t>
            </a:r>
            <a:r>
              <a:rPr lang="en-US" sz="2000" dirty="0" err="1" smtClean="0">
                <a:latin typeface="MS Reference Sans Serif" pitchFamily="34" charset="0"/>
              </a:rPr>
              <a:t>ρ</a:t>
            </a:r>
            <a:r>
              <a:rPr lang="en-US" sz="2000" baseline="-25000" dirty="0" err="1" smtClean="0">
                <a:latin typeface="MS Reference Sans Serif" pitchFamily="34" charset="0"/>
              </a:rPr>
              <a:t>s</a:t>
            </a:r>
            <a:r>
              <a:rPr lang="en-US" sz="2000" dirty="0" smtClean="0">
                <a:latin typeface="MS Reference Sans Serif" pitchFamily="34" charset="0"/>
              </a:rPr>
              <a:t> [ML</a:t>
            </a:r>
            <a:r>
              <a:rPr lang="en-US" sz="2000" baseline="30000" dirty="0" smtClean="0">
                <a:latin typeface="MS Reference Sans Serif" pitchFamily="34" charset="0"/>
              </a:rPr>
              <a:t>-3</a:t>
            </a:r>
            <a:r>
              <a:rPr lang="en-US" sz="2000" dirty="0" smtClean="0">
                <a:latin typeface="MS Reference Sans Serif" pitchFamily="34" charset="0"/>
              </a:rPr>
              <a:t>] . </a:t>
            </a:r>
            <a:r>
              <a:rPr lang="it-IT" sz="2000" dirty="0" smtClean="0">
                <a:latin typeface="MS Reference Sans Serif" pitchFamily="34" charset="0"/>
              </a:rPr>
              <a:t>The flow equation is solved jointly with solute transport</a:t>
            </a:r>
            <a:r>
              <a:rPr lang="en-US" sz="2000" dirty="0" smtClean="0">
                <a:latin typeface="MS Reference Sans Serif" pitchFamily="34" charset="0"/>
              </a:rPr>
              <a:t>:</a:t>
            </a:r>
          </a:p>
          <a:p>
            <a:pPr algn="just">
              <a:spcBef>
                <a:spcPts val="600"/>
              </a:spcBef>
            </a:pPr>
            <a:endParaRPr lang="el-GR" sz="2000" dirty="0" smtClean="0">
              <a:latin typeface="MS Reference Sans Serif" pitchFamily="34" charset="0"/>
            </a:endParaRPr>
          </a:p>
          <a:p>
            <a:pPr algn="r"/>
            <a:r>
              <a:rPr lang="en-GB" sz="2000" dirty="0" smtClean="0">
                <a:latin typeface="MS Reference Sans Serif" pitchFamily="34" charset="0"/>
              </a:rPr>
              <a:t>	(2)</a:t>
            </a:r>
          </a:p>
          <a:p>
            <a:pPr algn="r"/>
            <a:endParaRPr lang="el-GR" sz="2000" dirty="0" smtClean="0">
              <a:latin typeface="MS Reference Sans Serif" pitchFamily="34" charset="0"/>
            </a:endParaRPr>
          </a:p>
          <a:p>
            <a:pPr algn="just">
              <a:lnSpc>
                <a:spcPct val="90000"/>
              </a:lnSpc>
            </a:pPr>
            <a:r>
              <a:rPr lang="en-US" sz="2000" dirty="0" smtClean="0">
                <a:latin typeface="MS Reference Sans Serif" pitchFamily="34" charset="0"/>
              </a:rPr>
              <a:t>where C</a:t>
            </a:r>
            <a:r>
              <a:rPr lang="en-US" sz="2000" baseline="-25000" dirty="0" smtClean="0">
                <a:latin typeface="MS Reference Sans Serif" pitchFamily="34" charset="0"/>
              </a:rPr>
              <a:t>s</a:t>
            </a:r>
            <a:r>
              <a:rPr lang="en-US" sz="2000" dirty="0" smtClean="0">
                <a:latin typeface="MS Reference Sans Serif" pitchFamily="34" charset="0"/>
              </a:rPr>
              <a:t> salt concentration [ML</a:t>
            </a:r>
            <a:r>
              <a:rPr lang="en-US" sz="2000" baseline="30000" dirty="0" smtClean="0">
                <a:latin typeface="MS Reference Sans Serif" pitchFamily="34" charset="0"/>
              </a:rPr>
              <a:t>-3</a:t>
            </a:r>
            <a:r>
              <a:rPr lang="en-US" sz="2000" dirty="0" smtClean="0">
                <a:latin typeface="MS Reference Sans Serif" pitchFamily="34" charset="0"/>
              </a:rPr>
              <a:t>] of source/sink flux; D hydrodynamic dispersion coefficient tensor [L</a:t>
            </a:r>
            <a:r>
              <a:rPr lang="en-US" sz="2000" baseline="30000" dirty="0" smtClean="0">
                <a:latin typeface="MS Reference Sans Serif" pitchFamily="34" charset="0"/>
              </a:rPr>
              <a:t>2</a:t>
            </a:r>
            <a:r>
              <a:rPr lang="en-US" sz="2000" dirty="0" smtClean="0">
                <a:latin typeface="MS Reference Sans Serif" pitchFamily="34" charset="0"/>
              </a:rPr>
              <a:t>T</a:t>
            </a:r>
            <a:r>
              <a:rPr lang="en-US" sz="2000" baseline="30000" dirty="0" smtClean="0">
                <a:latin typeface="MS Reference Sans Serif" pitchFamily="34" charset="0"/>
              </a:rPr>
              <a:t>-1</a:t>
            </a:r>
            <a:r>
              <a:rPr lang="en-US" sz="2000" dirty="0" smtClean="0">
                <a:latin typeface="MS Reference Sans Serif" pitchFamily="34" charset="0"/>
              </a:rPr>
              <a:t>]; q  specific discharge [LT</a:t>
            </a:r>
            <a:r>
              <a:rPr lang="en-US" sz="2000" baseline="30000" dirty="0" smtClean="0">
                <a:latin typeface="MS Reference Sans Serif" pitchFamily="34" charset="0"/>
              </a:rPr>
              <a:t>-1</a:t>
            </a:r>
            <a:r>
              <a:rPr lang="en-US" sz="2000" dirty="0" smtClean="0">
                <a:latin typeface="MS Reference Sans Serif" pitchFamily="34" charset="0"/>
              </a:rPr>
              <a:t>]. The equation of state is:</a:t>
            </a:r>
          </a:p>
          <a:p>
            <a:pPr algn="just">
              <a:lnSpc>
                <a:spcPct val="90000"/>
              </a:lnSpc>
            </a:pPr>
            <a:endParaRPr lang="en-US" sz="2000" dirty="0" smtClean="0">
              <a:latin typeface="MS Reference Sans Serif" pitchFamily="34" charset="0"/>
            </a:endParaRPr>
          </a:p>
          <a:p>
            <a:pPr algn="r">
              <a:lnSpc>
                <a:spcPct val="90000"/>
              </a:lnSpc>
            </a:pPr>
            <a:r>
              <a:rPr lang="en-GB" sz="2000" dirty="0" smtClean="0">
                <a:latin typeface="MS Reference Sans Serif" pitchFamily="34" charset="0"/>
              </a:rPr>
              <a:t>(3)</a:t>
            </a:r>
          </a:p>
          <a:p>
            <a:pPr algn="just">
              <a:lnSpc>
                <a:spcPct val="90000"/>
              </a:lnSpc>
            </a:pPr>
            <a:endParaRPr lang="en-GB" sz="2000" dirty="0" smtClean="0">
              <a:latin typeface="MS Reference Sans Serif" pitchFamily="34" charset="0"/>
            </a:endParaRPr>
          </a:p>
          <a:p>
            <a:pPr algn="just"/>
            <a:r>
              <a:rPr lang="it-IT" sz="2000" dirty="0" smtClean="0">
                <a:latin typeface="MS Reference Sans Serif" pitchFamily="34" charset="0"/>
              </a:rPr>
              <a:t>where        linearity slope of ~0.7 for salinities 0 to 35 kg/m</a:t>
            </a:r>
            <a:r>
              <a:rPr lang="it-IT" sz="2000" baseline="30000" dirty="0" smtClean="0">
                <a:latin typeface="MS Reference Sans Serif" pitchFamily="34" charset="0"/>
              </a:rPr>
              <a:t>3</a:t>
            </a:r>
            <a:r>
              <a:rPr lang="it-IT" sz="2000" dirty="0" smtClean="0">
                <a:latin typeface="MS Reference Sans Serif" pitchFamily="34" charset="0"/>
              </a:rPr>
              <a:t>. Density varies linearly between 1000 kg/m</a:t>
            </a:r>
            <a:r>
              <a:rPr lang="it-IT" sz="2000" baseline="30000" dirty="0" smtClean="0">
                <a:latin typeface="MS Reference Sans Serif" pitchFamily="34" charset="0"/>
              </a:rPr>
              <a:t>3</a:t>
            </a:r>
            <a:r>
              <a:rPr lang="it-IT" sz="2000" dirty="0" smtClean="0">
                <a:latin typeface="MS Reference Sans Serif" pitchFamily="34" charset="0"/>
              </a:rPr>
              <a:t> (freshwater) and 1024.5 kg/m</a:t>
            </a:r>
            <a:r>
              <a:rPr lang="it-IT" sz="2000" baseline="30000" dirty="0" smtClean="0">
                <a:latin typeface="MS Reference Sans Serif" pitchFamily="34" charset="0"/>
              </a:rPr>
              <a:t>3</a:t>
            </a:r>
            <a:r>
              <a:rPr lang="it-IT" sz="2000" dirty="0" smtClean="0">
                <a:latin typeface="MS Reference Sans Serif" pitchFamily="34" charset="0"/>
              </a:rPr>
              <a:t>  (seawater). </a:t>
            </a:r>
            <a:endParaRPr lang="en-US" sz="2000" dirty="0" smtClean="0">
              <a:latin typeface="MS Reference Sans Serif" pitchFamily="34" charset="0"/>
            </a:endParaRPr>
          </a:p>
        </p:txBody>
      </p:sp>
      <p:sp>
        <p:nvSpPr>
          <p:cNvPr id="7" name="Subtitle 2"/>
          <p:cNvSpPr txBox="1">
            <a:spLocks/>
          </p:cNvSpPr>
          <p:nvPr/>
        </p:nvSpPr>
        <p:spPr>
          <a:xfrm>
            <a:off x="1404343" y="25275058"/>
            <a:ext cx="7776864" cy="9577064"/>
          </a:xfrm>
          <a:prstGeom prst="rect">
            <a:avLst/>
          </a:prstGeom>
          <a:solidFill>
            <a:srgbClr val="FFE064"/>
          </a:solidFill>
        </p:spPr>
        <p:txBody>
          <a:bodyPr vert="horz" lIns="360045" tIns="180023" rIns="360045" bIns="180023" rtlCol="0">
            <a:noAutofit/>
          </a:bodyPr>
          <a:lstStyle/>
          <a:p>
            <a:pPr algn="just"/>
            <a:r>
              <a:rPr lang="en-GB" sz="2400" b="1" cap="small" dirty="0" smtClean="0">
                <a:solidFill>
                  <a:srgbClr val="0000FF"/>
                </a:solidFill>
                <a:latin typeface="MS Reference Sans Serif" pitchFamily="34" charset="0"/>
              </a:rPr>
              <a:t>4. Results of Numerical Simulations</a:t>
            </a:r>
            <a:endParaRPr lang="el-GR" sz="2400" b="1" cap="small" dirty="0" smtClean="0">
              <a:solidFill>
                <a:srgbClr val="0000FF"/>
              </a:solidFill>
              <a:latin typeface="MS Reference Sans Serif" pitchFamily="34" charset="0"/>
            </a:endParaRPr>
          </a:p>
          <a:p>
            <a:pPr algn="just">
              <a:spcBef>
                <a:spcPts val="600"/>
              </a:spcBef>
            </a:pPr>
            <a:r>
              <a:rPr lang="en-US" sz="2000" dirty="0" smtClean="0">
                <a:latin typeface="MS Reference Sans Serif" pitchFamily="34" charset="0"/>
              </a:rPr>
              <a:t>The following three scenarios were simulated and the results regarding transition of salt, in sections indicated in Fig. 2b, are shown in Fig. 3:</a:t>
            </a:r>
          </a:p>
          <a:p>
            <a:pPr algn="just">
              <a:spcBef>
                <a:spcPts val="300"/>
              </a:spcBef>
            </a:pPr>
            <a:r>
              <a:rPr lang="en-US" sz="2000" b="1" dirty="0" smtClean="0">
                <a:solidFill>
                  <a:srgbClr val="0000FF"/>
                </a:solidFill>
                <a:latin typeface="MS Reference Sans Serif" pitchFamily="34" charset="0"/>
              </a:rPr>
              <a:t>1</a:t>
            </a:r>
            <a:r>
              <a:rPr lang="en-US" sz="2000" dirty="0" smtClean="0">
                <a:latin typeface="MS Reference Sans Serif" pitchFamily="34" charset="0"/>
              </a:rPr>
              <a:t>: Simulation of variable-density flow under existing hydrologic stresses with significant pumped drainage.</a:t>
            </a:r>
            <a:endParaRPr lang="el-GR" sz="2000" dirty="0" smtClean="0">
              <a:latin typeface="MS Reference Sans Serif" pitchFamily="34" charset="0"/>
            </a:endParaRPr>
          </a:p>
          <a:p>
            <a:pPr algn="just">
              <a:spcBef>
                <a:spcPts val="300"/>
              </a:spcBef>
            </a:pPr>
            <a:r>
              <a:rPr lang="en-US" sz="2000" b="1" dirty="0" smtClean="0">
                <a:solidFill>
                  <a:srgbClr val="0000FF"/>
                </a:solidFill>
                <a:latin typeface="MS Reference Sans Serif" pitchFamily="34" charset="0"/>
              </a:rPr>
              <a:t>2</a:t>
            </a:r>
            <a:r>
              <a:rPr lang="en-US" sz="2000" dirty="0" smtClean="0">
                <a:latin typeface="MS Reference Sans Serif" pitchFamily="34" charset="0"/>
              </a:rPr>
              <a:t>: Simulation including complete restoration of the lake to represent the flow mechanism of the past.</a:t>
            </a:r>
            <a:endParaRPr lang="el-GR" sz="2000" dirty="0" smtClean="0">
              <a:latin typeface="MS Reference Sans Serif" pitchFamily="34" charset="0"/>
            </a:endParaRPr>
          </a:p>
          <a:p>
            <a:pPr algn="just">
              <a:spcBef>
                <a:spcPts val="300"/>
              </a:spcBef>
            </a:pPr>
            <a:r>
              <a:rPr lang="en-US" sz="2000" b="1" dirty="0" smtClean="0">
                <a:solidFill>
                  <a:srgbClr val="0000FF"/>
                </a:solidFill>
                <a:latin typeface="MS Reference Sans Serif" pitchFamily="34" charset="0"/>
              </a:rPr>
              <a:t>3</a:t>
            </a:r>
            <a:r>
              <a:rPr lang="en-US" sz="2000" dirty="0" smtClean="0">
                <a:latin typeface="MS Reference Sans Serif" pitchFamily="34" charset="0"/>
              </a:rPr>
              <a:t>: Simulation for the partly restoration of the </a:t>
            </a:r>
            <a:r>
              <a:rPr lang="en-US" sz="2000" dirty="0" err="1" smtClean="0">
                <a:latin typeface="MS Reference Sans Serif" pitchFamily="34" charset="0"/>
              </a:rPr>
              <a:t>Mouria</a:t>
            </a:r>
            <a:r>
              <a:rPr lang="en-US" sz="2000" dirty="0" smtClean="0">
                <a:latin typeface="MS Reference Sans Serif" pitchFamily="34" charset="0"/>
              </a:rPr>
              <a:t> Lake ~57% of its original area (most feasible).</a:t>
            </a:r>
            <a:endParaRPr lang="el-GR" sz="2000" dirty="0" smtClean="0">
              <a:latin typeface="MS Reference Sans Serif" pitchFamily="34" charset="0"/>
            </a:endParaRPr>
          </a:p>
          <a:p>
            <a:pPr algn="just">
              <a:spcBef>
                <a:spcPts val="300"/>
              </a:spcBef>
            </a:pPr>
            <a:r>
              <a:rPr lang="en-US" sz="2000" dirty="0" smtClean="0">
                <a:latin typeface="MS Reference Sans Serif" pitchFamily="34" charset="0"/>
              </a:rPr>
              <a:t>Simulated water table heights agree with the results of the long-term simulations of </a:t>
            </a:r>
            <a:r>
              <a:rPr lang="en-US" sz="2000" dirty="0" err="1" smtClean="0">
                <a:latin typeface="MS Reference Sans Serif" pitchFamily="34" charset="0"/>
              </a:rPr>
              <a:t>Karapanos</a:t>
            </a:r>
            <a:r>
              <a:rPr lang="en-US" sz="2000" dirty="0" smtClean="0">
                <a:latin typeface="MS Reference Sans Serif" pitchFamily="34" charset="0"/>
              </a:rPr>
              <a:t> (2009). Negligible head and concentration variations were found after 5,000 d. After 15,000 d simulations the computed mass budget shows the following:</a:t>
            </a:r>
            <a:endParaRPr lang="el-GR" sz="2000" dirty="0" smtClean="0">
              <a:latin typeface="MS Reference Sans Serif" pitchFamily="34" charset="0"/>
            </a:endParaRPr>
          </a:p>
          <a:p>
            <a:pPr lvl="0" algn="just">
              <a:spcBef>
                <a:spcPts val="300"/>
              </a:spcBef>
              <a:defRPr/>
            </a:pPr>
            <a:r>
              <a:rPr lang="it-IT" sz="2000" b="1" dirty="0" smtClean="0">
                <a:solidFill>
                  <a:srgbClr val="0000FF"/>
                </a:solidFill>
                <a:latin typeface="MS Reference Sans Serif" pitchFamily="34" charset="0"/>
              </a:rPr>
              <a:t>1</a:t>
            </a:r>
            <a:r>
              <a:rPr lang="it-IT" sz="2000" dirty="0" smtClean="0">
                <a:latin typeface="MS Reference Sans Serif" pitchFamily="34" charset="0"/>
              </a:rPr>
              <a:t>: 27% of aquifer recharge rate is due to the constant head boundaries. This rate is 50% higher than the corresponding recharge rate for the complete restoration of the Mouria Lake. </a:t>
            </a:r>
          </a:p>
          <a:p>
            <a:pPr lvl="0" algn="just">
              <a:spcBef>
                <a:spcPts val="300"/>
              </a:spcBef>
              <a:defRPr/>
            </a:pPr>
            <a:r>
              <a:rPr lang="it-IT" sz="2000" b="1" dirty="0" smtClean="0">
                <a:solidFill>
                  <a:srgbClr val="0000FF"/>
                </a:solidFill>
                <a:latin typeface="MS Reference Sans Serif" pitchFamily="34" charset="0"/>
              </a:rPr>
              <a:t>2</a:t>
            </a:r>
            <a:r>
              <a:rPr lang="it-IT" sz="2000" dirty="0" smtClean="0">
                <a:latin typeface="MS Reference Sans Serif" pitchFamily="34" charset="0"/>
              </a:rPr>
              <a:t>: 18% of the aquifer recharge rate is due to the constant head boundary of the Alfeios River.</a:t>
            </a:r>
          </a:p>
          <a:p>
            <a:pPr lvl="0" algn="just">
              <a:spcBef>
                <a:spcPts val="300"/>
              </a:spcBef>
              <a:defRPr/>
            </a:pPr>
            <a:r>
              <a:rPr lang="it-IT" sz="2000" b="1" dirty="0" smtClean="0">
                <a:solidFill>
                  <a:srgbClr val="0000FF"/>
                </a:solidFill>
                <a:latin typeface="MS Reference Sans Serif" pitchFamily="34" charset="0"/>
              </a:rPr>
              <a:t>3</a:t>
            </a:r>
            <a:r>
              <a:rPr lang="it-IT" sz="2000" dirty="0" smtClean="0">
                <a:latin typeface="MS Reference Sans Serif" pitchFamily="34" charset="0"/>
              </a:rPr>
              <a:t>: Aquifer recharge rate due to infiltration and irrigation water losses is increased for ~7.3% in not restored lake area and only slightly (~1.1%) from the constant head boundary of Alfeios River. In this case 15.5% of the recharge rate for the entire aquifer is due to constant head boundary of the Alfeios River. It was found that 24% of the aquifer discharge rate takes place through the pumped drainage system.</a:t>
            </a:r>
            <a:endParaRPr kumimoji="0" lang="el-GR" sz="2000" b="0" i="0" u="none" strike="noStrike" kern="1200" cap="none" spc="0" normalizeH="0" baseline="0" noProof="0" dirty="0" smtClean="0">
              <a:ln>
                <a:noFill/>
              </a:ln>
              <a:solidFill>
                <a:schemeClr val="tx1">
                  <a:tint val="75000"/>
                </a:schemeClr>
              </a:solidFill>
              <a:effectLst/>
              <a:uLnTx/>
              <a:uFillTx/>
              <a:latin typeface="MS Reference Sans Serif" pitchFamily="34" charset="0"/>
            </a:endParaRPr>
          </a:p>
        </p:txBody>
      </p:sp>
      <p:pic>
        <p:nvPicPr>
          <p:cNvPr id="11266" name="Picture 2" descr="Fig_1ab"/>
          <p:cNvPicPr>
            <a:picLocks noChangeAspect="1" noChangeArrowheads="1"/>
          </p:cNvPicPr>
          <p:nvPr/>
        </p:nvPicPr>
        <p:blipFill>
          <a:blip r:embed="rId8" cstate="print"/>
          <a:srcRect r="12001"/>
          <a:stretch>
            <a:fillRect/>
          </a:stretch>
        </p:blipFill>
        <p:spPr bwMode="auto">
          <a:xfrm>
            <a:off x="19262327" y="5616874"/>
            <a:ext cx="5908964" cy="6624736"/>
          </a:xfrm>
          <a:prstGeom prst="rect">
            <a:avLst/>
          </a:prstGeom>
          <a:noFill/>
          <a:ln w="9525">
            <a:noFill/>
            <a:miter lim="800000"/>
            <a:headEnd/>
            <a:tailEnd/>
          </a:ln>
        </p:spPr>
      </p:pic>
      <p:sp>
        <p:nvSpPr>
          <p:cNvPr id="9" name="Subtitle 2"/>
          <p:cNvSpPr txBox="1">
            <a:spLocks/>
          </p:cNvSpPr>
          <p:nvPr/>
        </p:nvSpPr>
        <p:spPr>
          <a:xfrm>
            <a:off x="17966183" y="15193938"/>
            <a:ext cx="7704856" cy="9577064"/>
          </a:xfrm>
          <a:prstGeom prst="rect">
            <a:avLst/>
          </a:prstGeom>
          <a:solidFill>
            <a:srgbClr val="FFE064"/>
          </a:solidFill>
        </p:spPr>
        <p:txBody>
          <a:bodyPr vert="horz" lIns="360045" tIns="180023" rIns="360045" bIns="180023" rtlCol="0">
            <a:noAutofit/>
          </a:bodyPr>
          <a:lstStyle/>
          <a:p>
            <a:pPr algn="just">
              <a:spcBef>
                <a:spcPts val="1200"/>
              </a:spcBef>
            </a:pPr>
            <a:r>
              <a:rPr lang="en-US" sz="2000" dirty="0" smtClean="0">
                <a:latin typeface="MS Reference Sans Serif" pitchFamily="34" charset="0"/>
              </a:rPr>
              <a:t>According to the salinity of the groundwater measured in boreholes in the vicinity of the above boundary section, the salt concentration of the water recharging the aquifer was estimated as 0.65 kg/m</a:t>
            </a:r>
            <a:r>
              <a:rPr lang="en-US" sz="2000" baseline="30000" dirty="0" smtClean="0">
                <a:latin typeface="MS Reference Sans Serif" pitchFamily="34" charset="0"/>
              </a:rPr>
              <a:t>3</a:t>
            </a:r>
            <a:r>
              <a:rPr lang="en-US" sz="2000" dirty="0" smtClean="0">
                <a:latin typeface="MS Reference Sans Serif" pitchFamily="34" charset="0"/>
              </a:rPr>
              <a:t>, 0.45 kg/m</a:t>
            </a:r>
            <a:r>
              <a:rPr lang="en-US" sz="2000" baseline="30000" dirty="0" smtClean="0">
                <a:latin typeface="MS Reference Sans Serif" pitchFamily="34" charset="0"/>
              </a:rPr>
              <a:t>3</a:t>
            </a:r>
            <a:r>
              <a:rPr lang="en-US" sz="2000" dirty="0" smtClean="0">
                <a:latin typeface="MS Reference Sans Serif" pitchFamily="34" charset="0"/>
              </a:rPr>
              <a:t> and 0.40 kg/m</a:t>
            </a:r>
            <a:r>
              <a:rPr lang="en-US" sz="2000" baseline="30000" dirty="0" smtClean="0">
                <a:latin typeface="MS Reference Sans Serif" pitchFamily="34" charset="0"/>
              </a:rPr>
              <a:t>3</a:t>
            </a:r>
            <a:r>
              <a:rPr lang="en-US" sz="2000" dirty="0" smtClean="0">
                <a:latin typeface="MS Reference Sans Serif" pitchFamily="34" charset="0"/>
              </a:rPr>
              <a:t>, respectively. </a:t>
            </a:r>
          </a:p>
          <a:p>
            <a:pPr algn="just">
              <a:spcBef>
                <a:spcPts val="1200"/>
              </a:spcBef>
            </a:pPr>
            <a:endParaRPr lang="en-US" sz="2000" b="1" dirty="0" smtClean="0">
              <a:solidFill>
                <a:srgbClr val="3333CC"/>
              </a:solidFill>
              <a:latin typeface="MS Reference Sans Serif" pitchFamily="34" charset="0"/>
            </a:endParaRPr>
          </a:p>
          <a:p>
            <a:pPr algn="just">
              <a:spcBef>
                <a:spcPts val="1200"/>
              </a:spcBef>
            </a:pPr>
            <a:r>
              <a:rPr lang="en-US" sz="2000" b="1" dirty="0" smtClean="0">
                <a:solidFill>
                  <a:srgbClr val="3333CC"/>
                </a:solidFill>
                <a:latin typeface="MS Reference Sans Serif" pitchFamily="34" charset="0"/>
              </a:rPr>
              <a:t>(a)</a:t>
            </a:r>
          </a:p>
          <a:p>
            <a:pPr algn="just">
              <a:spcBef>
                <a:spcPts val="1200"/>
              </a:spcBef>
            </a:pPr>
            <a:endParaRPr lang="en-US" sz="2000" b="1" dirty="0" smtClean="0">
              <a:solidFill>
                <a:srgbClr val="3333CC"/>
              </a:solidFill>
              <a:latin typeface="MS Reference Sans Serif" pitchFamily="34" charset="0"/>
            </a:endParaRPr>
          </a:p>
          <a:p>
            <a:pPr algn="just">
              <a:spcBef>
                <a:spcPts val="1200"/>
              </a:spcBef>
            </a:pPr>
            <a:endParaRPr lang="en-US" sz="2000" b="1" dirty="0" smtClean="0">
              <a:solidFill>
                <a:srgbClr val="3333CC"/>
              </a:solidFill>
              <a:latin typeface="MS Reference Sans Serif" pitchFamily="34" charset="0"/>
            </a:endParaRPr>
          </a:p>
          <a:p>
            <a:pPr algn="just">
              <a:spcBef>
                <a:spcPts val="1200"/>
              </a:spcBef>
            </a:pPr>
            <a:endParaRPr lang="en-US" sz="2000" b="1" dirty="0" smtClean="0">
              <a:solidFill>
                <a:srgbClr val="3333CC"/>
              </a:solidFill>
              <a:latin typeface="MS Reference Sans Serif" pitchFamily="34" charset="0"/>
            </a:endParaRPr>
          </a:p>
          <a:p>
            <a:pPr algn="just">
              <a:spcBef>
                <a:spcPts val="1200"/>
              </a:spcBef>
            </a:pPr>
            <a:endParaRPr lang="en-US" sz="2000" b="1" dirty="0" smtClean="0">
              <a:solidFill>
                <a:srgbClr val="3333CC"/>
              </a:solidFill>
              <a:latin typeface="MS Reference Sans Serif" pitchFamily="34" charset="0"/>
            </a:endParaRPr>
          </a:p>
          <a:p>
            <a:pPr algn="just">
              <a:spcBef>
                <a:spcPts val="1200"/>
              </a:spcBef>
            </a:pPr>
            <a:endParaRPr lang="en-US" sz="2000" b="1" dirty="0" smtClean="0">
              <a:solidFill>
                <a:srgbClr val="3333CC"/>
              </a:solidFill>
              <a:latin typeface="MS Reference Sans Serif" pitchFamily="34" charset="0"/>
            </a:endParaRPr>
          </a:p>
          <a:p>
            <a:pPr algn="just">
              <a:spcBef>
                <a:spcPts val="1200"/>
              </a:spcBef>
            </a:pPr>
            <a:endParaRPr lang="en-US" sz="2000" b="1" dirty="0" smtClean="0">
              <a:solidFill>
                <a:srgbClr val="3333CC"/>
              </a:solidFill>
              <a:latin typeface="MS Reference Sans Serif" pitchFamily="34" charset="0"/>
            </a:endParaRPr>
          </a:p>
          <a:p>
            <a:pPr algn="just">
              <a:spcBef>
                <a:spcPts val="1200"/>
              </a:spcBef>
            </a:pPr>
            <a:r>
              <a:rPr lang="en-US" sz="2000" b="1" dirty="0" smtClean="0">
                <a:solidFill>
                  <a:srgbClr val="3333CC"/>
                </a:solidFill>
                <a:latin typeface="MS Reference Sans Serif" pitchFamily="34" charset="0"/>
              </a:rPr>
              <a:t>(b)</a:t>
            </a:r>
            <a:endParaRPr lang="el-GR" sz="2000" b="1" dirty="0" smtClean="0">
              <a:solidFill>
                <a:srgbClr val="3333CC"/>
              </a:solidFill>
              <a:latin typeface="MS Reference Sans Serif" pitchFamily="34" charset="0"/>
            </a:endParaRPr>
          </a:p>
          <a:p>
            <a:pPr algn="just">
              <a:spcBef>
                <a:spcPts val="1200"/>
              </a:spcBef>
            </a:pPr>
            <a:endParaRPr lang="el-GR" sz="2000" b="1" dirty="0" smtClean="0">
              <a:solidFill>
                <a:srgbClr val="3333CC"/>
              </a:solidFill>
              <a:latin typeface="MS Reference Sans Serif" pitchFamily="34" charset="0"/>
            </a:endParaRPr>
          </a:p>
          <a:p>
            <a:pPr algn="just">
              <a:spcBef>
                <a:spcPts val="1200"/>
              </a:spcBef>
            </a:pPr>
            <a:endParaRPr lang="el-GR" sz="2000" dirty="0" smtClean="0">
              <a:latin typeface="MS Reference Sans Serif" pitchFamily="34" charset="0"/>
            </a:endParaRPr>
          </a:p>
          <a:p>
            <a:endParaRPr kumimoji="0" lang="el-GR" sz="2000" b="0" i="0" u="none" strike="noStrike" kern="1200" cap="none" spc="0" normalizeH="0" baseline="0" noProof="0" dirty="0" smtClean="0">
              <a:ln>
                <a:noFill/>
              </a:ln>
              <a:solidFill>
                <a:schemeClr val="tx1">
                  <a:tint val="75000"/>
                </a:schemeClr>
              </a:solidFill>
              <a:effectLst/>
              <a:uLnTx/>
              <a:uFillTx/>
              <a:latin typeface="MS Reference Sans Serif" pitchFamily="34" charset="0"/>
            </a:endParaRPr>
          </a:p>
        </p:txBody>
      </p:sp>
      <p:sp>
        <p:nvSpPr>
          <p:cNvPr id="1026" name="Rectangle 2"/>
          <p:cNvSpPr>
            <a:spLocks noChangeArrowheads="1"/>
          </p:cNvSpPr>
          <p:nvPr/>
        </p:nvSpPr>
        <p:spPr bwMode="auto">
          <a:xfrm>
            <a:off x="0" y="0"/>
            <a:ext cx="270033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025" name="Object 1"/>
          <p:cNvGraphicFramePr>
            <a:graphicFrameLocks noChangeAspect="1"/>
          </p:cNvGraphicFramePr>
          <p:nvPr/>
        </p:nvGraphicFramePr>
        <p:xfrm>
          <a:off x="1764383" y="17642210"/>
          <a:ext cx="5565364" cy="864096"/>
        </p:xfrm>
        <a:graphic>
          <a:graphicData uri="http://schemas.openxmlformats.org/presentationml/2006/ole">
            <p:oleObj spid="_x0000_s1025" name="Εξίσωση" r:id="rId9" imgW="3619500" imgH="558800" progId="Equation.3">
              <p:embed/>
            </p:oleObj>
          </a:graphicData>
        </a:graphic>
      </p:graphicFrame>
      <p:sp>
        <p:nvSpPr>
          <p:cNvPr id="1027" name="Rectangle 3"/>
          <p:cNvSpPr>
            <a:spLocks noChangeArrowheads="1"/>
          </p:cNvSpPr>
          <p:nvPr/>
        </p:nvSpPr>
        <p:spPr bwMode="auto">
          <a:xfrm>
            <a:off x="0" y="0"/>
            <a:ext cx="270033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 name="Object 2"/>
          <p:cNvGraphicFramePr>
            <a:graphicFrameLocks noChangeAspect="1"/>
          </p:cNvGraphicFramePr>
          <p:nvPr/>
        </p:nvGraphicFramePr>
        <p:xfrm>
          <a:off x="1908399" y="21170602"/>
          <a:ext cx="4791166" cy="792088"/>
        </p:xfrm>
        <a:graphic>
          <a:graphicData uri="http://schemas.openxmlformats.org/presentationml/2006/ole">
            <p:oleObj spid="_x0000_s1026" name="Εξίσωση" r:id="rId10" imgW="2362200" imgH="393700" progId="Equation.3">
              <p:embed/>
            </p:oleObj>
          </a:graphicData>
        </a:graphic>
      </p:graphicFrame>
      <p:sp>
        <p:nvSpPr>
          <p:cNvPr id="1029" name="Rectangle 5"/>
          <p:cNvSpPr>
            <a:spLocks noChangeArrowheads="1"/>
          </p:cNvSpPr>
          <p:nvPr/>
        </p:nvSpPr>
        <p:spPr bwMode="auto">
          <a:xfrm>
            <a:off x="0" y="0"/>
            <a:ext cx="270033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028" name="Object 4"/>
          <p:cNvGraphicFramePr>
            <a:graphicFrameLocks noChangeAspect="1"/>
          </p:cNvGraphicFramePr>
          <p:nvPr/>
        </p:nvGraphicFramePr>
        <p:xfrm>
          <a:off x="1980407" y="22826786"/>
          <a:ext cx="1800200" cy="781905"/>
        </p:xfrm>
        <a:graphic>
          <a:graphicData uri="http://schemas.openxmlformats.org/presentationml/2006/ole">
            <p:oleObj spid="_x0000_s1028" name="Εξίσωση" r:id="rId11" imgW="939392" imgH="406224" progId="Equation.3">
              <p:embed/>
            </p:oleObj>
          </a:graphicData>
        </a:graphic>
      </p:graphicFrame>
      <p:sp>
        <p:nvSpPr>
          <p:cNvPr id="21" name="Subtitle 2"/>
          <p:cNvSpPr txBox="1">
            <a:spLocks/>
          </p:cNvSpPr>
          <p:nvPr/>
        </p:nvSpPr>
        <p:spPr>
          <a:xfrm>
            <a:off x="1404343" y="8209162"/>
            <a:ext cx="15985776" cy="6408712"/>
          </a:xfrm>
          <a:prstGeom prst="rect">
            <a:avLst/>
          </a:prstGeom>
          <a:solidFill>
            <a:srgbClr val="FFE064"/>
          </a:solidFill>
        </p:spPr>
        <p:txBody>
          <a:bodyPr vert="horz" lIns="360045" tIns="180023" rIns="360045" bIns="180023" rtlCol="0">
            <a:normAutofit/>
          </a:bodyPr>
          <a:lstStyle/>
          <a:p>
            <a:pPr marL="457200" indent="-457200">
              <a:buFont typeface="+mj-lt"/>
              <a:buAutoNum type="arabicPeriod"/>
            </a:pPr>
            <a:r>
              <a:rPr lang="en-GB" sz="2400" b="1" cap="small" dirty="0" smtClean="0">
                <a:solidFill>
                  <a:srgbClr val="0000FF"/>
                </a:solidFill>
                <a:latin typeface="MS Reference Sans Serif" pitchFamily="34" charset="0"/>
              </a:rPr>
              <a:t>Introduction </a:t>
            </a:r>
            <a:endParaRPr lang="el-GR" sz="2400" b="1" cap="small" dirty="0" smtClean="0">
              <a:solidFill>
                <a:srgbClr val="0000FF"/>
              </a:solidFill>
              <a:latin typeface="MS Reference Sans Serif" pitchFamily="34" charset="0"/>
            </a:endParaRPr>
          </a:p>
          <a:p>
            <a:pPr algn="just">
              <a:spcBef>
                <a:spcPts val="600"/>
              </a:spcBef>
            </a:pPr>
            <a:r>
              <a:rPr lang="it-IT" sz="2000" dirty="0" smtClean="0">
                <a:latin typeface="MS Reference Sans Serif" pitchFamily="34" charset="0"/>
              </a:rPr>
              <a:t>Salt water intrusion is a significant problem in coastal aquifers, which often are in hydraulic continuity with sea, wetlands, estuaries (Langevin et al., 2005) and agricultural drainage systems (Simpson et al., 2011). Groundwater flow in coastal aquifers is dominated by the fluid variable density caused by the spatial and temporal variations of salt concentration. </a:t>
            </a:r>
          </a:p>
          <a:p>
            <a:pPr>
              <a:spcBef>
                <a:spcPts val="300"/>
              </a:spcBef>
            </a:pPr>
            <a:endParaRPr kumimoji="0" lang="en-GB" sz="2000" b="0" i="0" u="none" strike="noStrike" kern="1200" cap="none" spc="0" normalizeH="0" baseline="0" noProof="0" dirty="0" smtClean="0">
              <a:ln>
                <a:noFill/>
              </a:ln>
              <a:solidFill>
                <a:schemeClr val="tx1">
                  <a:tint val="75000"/>
                </a:schemeClr>
              </a:solidFill>
              <a:effectLst/>
              <a:uLnTx/>
              <a:uFillTx/>
              <a:latin typeface="MS Reference Sans Serif" pitchFamily="34" charset="0"/>
            </a:endParaRPr>
          </a:p>
          <a:p>
            <a:pPr marL="457200" indent="-457200">
              <a:buFont typeface="+mj-lt"/>
              <a:buAutoNum type="arabicPeriod" startAt="2"/>
            </a:pPr>
            <a:r>
              <a:rPr lang="en-GB" sz="2400" b="1" cap="small" dirty="0" smtClean="0">
                <a:solidFill>
                  <a:srgbClr val="0000FF"/>
                </a:solidFill>
                <a:latin typeface="MS Reference Sans Serif" pitchFamily="34" charset="0"/>
              </a:rPr>
              <a:t>Study Area</a:t>
            </a:r>
            <a:endParaRPr lang="en-US" sz="2400" dirty="0" smtClean="0">
              <a:solidFill>
                <a:srgbClr val="0000FF"/>
              </a:solidFill>
              <a:latin typeface="MS Reference Sans Serif" pitchFamily="34" charset="0"/>
            </a:endParaRPr>
          </a:p>
          <a:p>
            <a:pPr algn="just">
              <a:spcBef>
                <a:spcPts val="600"/>
              </a:spcBef>
            </a:pPr>
            <a:r>
              <a:rPr lang="en-US" sz="2000" dirty="0" smtClean="0">
                <a:latin typeface="MS Reference Sans Serif" pitchFamily="34" charset="0"/>
              </a:rPr>
              <a:t>The study area is located in </a:t>
            </a:r>
            <a:r>
              <a:rPr lang="en-US" sz="2000" dirty="0" err="1" smtClean="0">
                <a:latin typeface="MS Reference Sans Serif" pitchFamily="34" charset="0"/>
              </a:rPr>
              <a:t>Peloponnisos</a:t>
            </a:r>
            <a:r>
              <a:rPr lang="en-US" sz="2000" dirty="0" smtClean="0">
                <a:latin typeface="MS Reference Sans Serif" pitchFamily="34" charset="0"/>
              </a:rPr>
              <a:t> on the NW bank of the </a:t>
            </a:r>
            <a:r>
              <a:rPr lang="en-US" sz="2000" dirty="0" err="1" smtClean="0">
                <a:latin typeface="MS Reference Sans Serif" pitchFamily="34" charset="0"/>
              </a:rPr>
              <a:t>Alfeios</a:t>
            </a:r>
            <a:r>
              <a:rPr lang="en-US" sz="2000" dirty="0" smtClean="0">
                <a:latin typeface="MS Reference Sans Serif" pitchFamily="34" charset="0"/>
              </a:rPr>
              <a:t> River estuary, N of </a:t>
            </a:r>
            <a:r>
              <a:rPr lang="en-US" sz="2000" dirty="0" err="1" smtClean="0">
                <a:latin typeface="MS Reference Sans Serif" pitchFamily="34" charset="0"/>
              </a:rPr>
              <a:t>Kyparissiakos</a:t>
            </a:r>
            <a:r>
              <a:rPr lang="en-US" sz="2000" dirty="0" smtClean="0">
                <a:latin typeface="MS Reference Sans Serif" pitchFamily="34" charset="0"/>
              </a:rPr>
              <a:t> Gulf (Fig.1a). </a:t>
            </a:r>
            <a:r>
              <a:rPr lang="it-IT" sz="2000" dirty="0" smtClean="0">
                <a:latin typeface="MS Reference Sans Serif" pitchFamily="34" charset="0"/>
              </a:rPr>
              <a:t>It is between the NW-SE trending fault south of Pyrgos, which appears as the hydraulic boundary of the aquifer to the north and the coastline. It includes the low-lying area along the coast, with soil surface elevation below sea level (former Mouria Lake).</a:t>
            </a:r>
          </a:p>
          <a:p>
            <a:pPr algn="just">
              <a:spcBef>
                <a:spcPts val="600"/>
              </a:spcBef>
            </a:pPr>
            <a:endParaRPr lang="it-IT" sz="2000" dirty="0" smtClean="0">
              <a:latin typeface="MS Reference Sans Serif" pitchFamily="34" charset="0"/>
            </a:endParaRPr>
          </a:p>
        </p:txBody>
      </p:sp>
      <p:pic>
        <p:nvPicPr>
          <p:cNvPr id="1035" name="Picture 11"/>
          <p:cNvPicPr>
            <a:picLocks noChangeAspect="1" noChangeArrowheads="1"/>
          </p:cNvPicPr>
          <p:nvPr/>
        </p:nvPicPr>
        <p:blipFill>
          <a:blip r:embed="rId12" cstate="print"/>
          <a:srcRect b="19355"/>
          <a:stretch>
            <a:fillRect/>
          </a:stretch>
        </p:blipFill>
        <p:spPr bwMode="auto">
          <a:xfrm>
            <a:off x="2916511" y="12457634"/>
            <a:ext cx="12673408" cy="1760013"/>
          </a:xfrm>
          <a:prstGeom prst="rect">
            <a:avLst/>
          </a:prstGeom>
          <a:noFill/>
          <a:ln w="9525">
            <a:noFill/>
            <a:miter lim="800000"/>
            <a:headEnd/>
            <a:tailEnd/>
          </a:ln>
          <a:effectLst/>
        </p:spPr>
      </p:pic>
      <p:grpSp>
        <p:nvGrpSpPr>
          <p:cNvPr id="33" name="Group 32"/>
          <p:cNvGrpSpPr/>
          <p:nvPr/>
        </p:nvGrpSpPr>
        <p:grpSpPr>
          <a:xfrm>
            <a:off x="19190319" y="16994138"/>
            <a:ext cx="5688632" cy="3168352"/>
            <a:chOff x="2484463" y="26016624"/>
            <a:chExt cx="6198372" cy="3434898"/>
          </a:xfrm>
        </p:grpSpPr>
        <p:pic>
          <p:nvPicPr>
            <p:cNvPr id="1036" name="Picture 12" descr="grid"/>
            <p:cNvPicPr>
              <a:picLocks noChangeAspect="1" noChangeArrowheads="1"/>
            </p:cNvPicPr>
            <p:nvPr/>
          </p:nvPicPr>
          <p:blipFill>
            <a:blip r:embed="rId13" cstate="print"/>
            <a:srcRect/>
            <a:stretch>
              <a:fillRect/>
            </a:stretch>
          </p:blipFill>
          <p:spPr bwMode="auto">
            <a:xfrm>
              <a:off x="2484463" y="26067146"/>
              <a:ext cx="6192688" cy="3384376"/>
            </a:xfrm>
            <a:prstGeom prst="rect">
              <a:avLst/>
            </a:prstGeom>
            <a:noFill/>
            <a:ln w="9525">
              <a:noFill/>
              <a:miter lim="800000"/>
              <a:headEnd/>
              <a:tailEnd/>
            </a:ln>
          </p:spPr>
        </p:pic>
        <p:sp>
          <p:nvSpPr>
            <p:cNvPr id="30" name="TextBox 29"/>
            <p:cNvSpPr txBox="1"/>
            <p:nvPr/>
          </p:nvSpPr>
          <p:spPr>
            <a:xfrm>
              <a:off x="4860725" y="26160641"/>
              <a:ext cx="1782138" cy="367036"/>
            </a:xfrm>
            <a:prstGeom prst="rect">
              <a:avLst/>
            </a:prstGeom>
            <a:noFill/>
          </p:spPr>
          <p:txBody>
            <a:bodyPr wrap="square" rtlCol="0">
              <a:spAutoFit/>
            </a:bodyPr>
            <a:lstStyle/>
            <a:p>
              <a:r>
                <a:rPr lang="en-US" sz="1600" dirty="0" smtClean="0">
                  <a:latin typeface="MS Reference Sans Serif" pitchFamily="34" charset="0"/>
                </a:rPr>
                <a:t>195,200m</a:t>
              </a:r>
              <a:r>
                <a:rPr lang="en-US" sz="1600" baseline="30000" dirty="0" smtClean="0">
                  <a:latin typeface="MS Reference Sans Serif" pitchFamily="34" charset="0"/>
                </a:rPr>
                <a:t>3</a:t>
              </a:r>
              <a:r>
                <a:rPr lang="en-US" sz="1600" dirty="0" smtClean="0">
                  <a:latin typeface="MS Reference Sans Serif" pitchFamily="34" charset="0"/>
                </a:rPr>
                <a:t>/d</a:t>
              </a:r>
              <a:endParaRPr lang="el-GR" sz="1600" dirty="0"/>
            </a:p>
          </p:txBody>
        </p:sp>
        <p:sp>
          <p:nvSpPr>
            <p:cNvPr id="31" name="TextBox 30"/>
            <p:cNvSpPr txBox="1"/>
            <p:nvPr/>
          </p:nvSpPr>
          <p:spPr>
            <a:xfrm>
              <a:off x="3276551" y="26016624"/>
              <a:ext cx="1661868" cy="338554"/>
            </a:xfrm>
            <a:prstGeom prst="rect">
              <a:avLst/>
            </a:prstGeom>
            <a:noFill/>
          </p:spPr>
          <p:txBody>
            <a:bodyPr wrap="square" rtlCol="0">
              <a:spAutoFit/>
            </a:bodyPr>
            <a:lstStyle/>
            <a:p>
              <a:r>
                <a:rPr lang="en-US" sz="1600" dirty="0" smtClean="0">
                  <a:latin typeface="MS Reference Sans Serif" pitchFamily="34" charset="0"/>
                </a:rPr>
                <a:t>24,800m</a:t>
              </a:r>
              <a:r>
                <a:rPr lang="en-US" sz="1600" baseline="30000" dirty="0" smtClean="0">
                  <a:latin typeface="MS Reference Sans Serif" pitchFamily="34" charset="0"/>
                </a:rPr>
                <a:t>3</a:t>
              </a:r>
              <a:r>
                <a:rPr lang="en-US" sz="1600" dirty="0" smtClean="0">
                  <a:latin typeface="MS Reference Sans Serif" pitchFamily="34" charset="0"/>
                </a:rPr>
                <a:t>/d</a:t>
              </a:r>
              <a:endParaRPr lang="el-GR" sz="1600" dirty="0"/>
            </a:p>
          </p:txBody>
        </p:sp>
        <p:sp>
          <p:nvSpPr>
            <p:cNvPr id="32" name="TextBox 31"/>
            <p:cNvSpPr txBox="1"/>
            <p:nvPr/>
          </p:nvSpPr>
          <p:spPr>
            <a:xfrm>
              <a:off x="7020967" y="26355178"/>
              <a:ext cx="1661868" cy="338554"/>
            </a:xfrm>
            <a:prstGeom prst="rect">
              <a:avLst/>
            </a:prstGeom>
            <a:noFill/>
          </p:spPr>
          <p:txBody>
            <a:bodyPr wrap="square" rtlCol="0">
              <a:spAutoFit/>
            </a:bodyPr>
            <a:lstStyle/>
            <a:p>
              <a:r>
                <a:rPr lang="en-US" sz="1600" dirty="0" smtClean="0">
                  <a:latin typeface="MS Reference Sans Serif" pitchFamily="34" charset="0"/>
                </a:rPr>
                <a:t>88,000m</a:t>
              </a:r>
              <a:r>
                <a:rPr lang="en-US" sz="1600" baseline="30000" dirty="0" smtClean="0">
                  <a:latin typeface="MS Reference Sans Serif" pitchFamily="34" charset="0"/>
                </a:rPr>
                <a:t>3</a:t>
              </a:r>
              <a:r>
                <a:rPr lang="en-US" sz="1600" dirty="0" smtClean="0">
                  <a:latin typeface="MS Reference Sans Serif" pitchFamily="34" charset="0"/>
                </a:rPr>
                <a:t>/d</a:t>
              </a:r>
              <a:endParaRPr lang="el-GR" sz="1600" dirty="0"/>
            </a:p>
          </p:txBody>
        </p:sp>
      </p:grpSp>
      <p:sp>
        <p:nvSpPr>
          <p:cNvPr id="1038" name="Rectangle 14"/>
          <p:cNvSpPr>
            <a:spLocks noChangeArrowheads="1"/>
          </p:cNvSpPr>
          <p:nvPr/>
        </p:nvSpPr>
        <p:spPr bwMode="auto">
          <a:xfrm>
            <a:off x="0" y="0"/>
            <a:ext cx="270033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037" name="Object 13"/>
          <p:cNvGraphicFramePr>
            <a:graphicFrameLocks noChangeAspect="1"/>
          </p:cNvGraphicFramePr>
          <p:nvPr/>
        </p:nvGraphicFramePr>
        <p:xfrm>
          <a:off x="19190319" y="20162490"/>
          <a:ext cx="5688632" cy="3446693"/>
        </p:xfrm>
        <a:graphic>
          <a:graphicData uri="http://schemas.openxmlformats.org/presentationml/2006/ole">
            <p:oleObj spid="_x0000_s1037" name="PHOTO-PAINT" r:id="rId14" imgW="13625397" imgH="8063492" progId="CorelPHOTOPAINT.Image.13">
              <p:embed/>
            </p:oleObj>
          </a:graphicData>
        </a:graphic>
      </p:graphicFrame>
      <p:sp>
        <p:nvSpPr>
          <p:cNvPr id="36" name="Rectangle 35"/>
          <p:cNvSpPr/>
          <p:nvPr/>
        </p:nvSpPr>
        <p:spPr>
          <a:xfrm>
            <a:off x="18038191" y="23690882"/>
            <a:ext cx="7488832" cy="1015663"/>
          </a:xfrm>
          <a:prstGeom prst="rect">
            <a:avLst/>
          </a:prstGeom>
        </p:spPr>
        <p:txBody>
          <a:bodyPr wrap="square">
            <a:spAutoFit/>
          </a:bodyPr>
          <a:lstStyle/>
          <a:p>
            <a:pPr algn="just"/>
            <a:r>
              <a:rPr lang="en-GB" sz="2000" b="1" dirty="0" smtClean="0">
                <a:solidFill>
                  <a:srgbClr val="0000FF"/>
                </a:solidFill>
                <a:latin typeface="MS Reference Sans Serif" pitchFamily="34" charset="0"/>
              </a:rPr>
              <a:t>Figure 2. (a) </a:t>
            </a:r>
            <a:r>
              <a:rPr lang="it-IT" sz="2000" dirty="0" smtClean="0">
                <a:latin typeface="MS Reference Sans Serif" pitchFamily="34" charset="0"/>
              </a:rPr>
              <a:t>Illustration of the aquifer 3D discretization</a:t>
            </a:r>
            <a:r>
              <a:rPr lang="en-GB" sz="2000" dirty="0" smtClean="0">
                <a:solidFill>
                  <a:srgbClr val="3333CC"/>
                </a:solidFill>
                <a:latin typeface="MS Reference Sans Serif" pitchFamily="34" charset="0"/>
              </a:rPr>
              <a:t>; </a:t>
            </a:r>
            <a:r>
              <a:rPr lang="en-GB" sz="2000" b="1" dirty="0" smtClean="0">
                <a:solidFill>
                  <a:srgbClr val="0000FF"/>
                </a:solidFill>
                <a:latin typeface="MS Reference Sans Serif" pitchFamily="34" charset="0"/>
              </a:rPr>
              <a:t>(b) </a:t>
            </a:r>
            <a:r>
              <a:rPr lang="it-IT" sz="2000" dirty="0" smtClean="0">
                <a:solidFill>
                  <a:srgbClr val="0000FF"/>
                </a:solidFill>
                <a:latin typeface="MS Reference Sans Serif" pitchFamily="34" charset="0"/>
              </a:rPr>
              <a:t> </a:t>
            </a:r>
            <a:r>
              <a:rPr lang="it-IT" sz="2000" dirty="0" smtClean="0">
                <a:latin typeface="MS Reference Sans Serif" pitchFamily="34" charset="0"/>
              </a:rPr>
              <a:t>the 16th and 66th column in the 3D grid.</a:t>
            </a:r>
            <a:r>
              <a:rPr lang="it-IT" sz="2000" dirty="0" smtClean="0"/>
              <a:t> V</a:t>
            </a:r>
            <a:r>
              <a:rPr lang="it-IT" sz="2000" dirty="0" smtClean="0">
                <a:latin typeface="MS Reference Sans Serif" pitchFamily="34" charset="0"/>
              </a:rPr>
              <a:t>ertical exaggeration = 30×.</a:t>
            </a:r>
            <a:endParaRPr lang="el-GR" sz="2000" dirty="0">
              <a:latin typeface="MS Reference Sans Serif" pitchFamily="34" charset="0"/>
            </a:endParaRPr>
          </a:p>
        </p:txBody>
      </p:sp>
      <p:pic>
        <p:nvPicPr>
          <p:cNvPr id="1039" name="Picture 15" descr="cat_f_4"/>
          <p:cNvPicPr>
            <a:picLocks noChangeAspect="1" noChangeArrowheads="1"/>
          </p:cNvPicPr>
          <p:nvPr/>
        </p:nvPicPr>
        <p:blipFill>
          <a:blip r:embed="rId15" cstate="print"/>
          <a:srcRect/>
          <a:stretch>
            <a:fillRect/>
          </a:stretch>
        </p:blipFill>
        <p:spPr bwMode="auto">
          <a:xfrm>
            <a:off x="11413455" y="28299394"/>
            <a:ext cx="5184578" cy="2683891"/>
          </a:xfrm>
          <a:prstGeom prst="rect">
            <a:avLst/>
          </a:prstGeom>
          <a:noFill/>
          <a:ln w="9525">
            <a:noFill/>
            <a:miter lim="800000"/>
            <a:headEnd/>
            <a:tailEnd/>
          </a:ln>
        </p:spPr>
      </p:pic>
      <p:pic>
        <p:nvPicPr>
          <p:cNvPr id="1040" name="Picture 16" descr="cat_f_5"/>
          <p:cNvPicPr>
            <a:picLocks noChangeAspect="1" noChangeArrowheads="1"/>
          </p:cNvPicPr>
          <p:nvPr/>
        </p:nvPicPr>
        <p:blipFill>
          <a:blip r:embed="rId16" cstate="print"/>
          <a:srcRect/>
          <a:stretch>
            <a:fillRect/>
          </a:stretch>
        </p:blipFill>
        <p:spPr bwMode="auto">
          <a:xfrm>
            <a:off x="11413455" y="31035698"/>
            <a:ext cx="5184578" cy="2677268"/>
          </a:xfrm>
          <a:prstGeom prst="rect">
            <a:avLst/>
          </a:prstGeom>
          <a:noFill/>
          <a:ln w="9525">
            <a:noFill/>
            <a:miter lim="800000"/>
            <a:headEnd/>
            <a:tailEnd/>
          </a:ln>
        </p:spPr>
      </p:pic>
      <p:pic>
        <p:nvPicPr>
          <p:cNvPr id="8" name="Picture 14" descr="cat_f_3"/>
          <p:cNvPicPr>
            <a:picLocks noChangeAspect="1" noChangeArrowheads="1"/>
          </p:cNvPicPr>
          <p:nvPr/>
        </p:nvPicPr>
        <p:blipFill>
          <a:blip r:embed="rId17" cstate="print"/>
          <a:srcRect/>
          <a:stretch>
            <a:fillRect/>
          </a:stretch>
        </p:blipFill>
        <p:spPr bwMode="auto">
          <a:xfrm>
            <a:off x="11413455" y="25491082"/>
            <a:ext cx="5225892" cy="2736304"/>
          </a:xfrm>
          <a:prstGeom prst="rect">
            <a:avLst/>
          </a:prstGeom>
          <a:noFill/>
          <a:ln w="9525">
            <a:noFill/>
            <a:miter lim="800000"/>
            <a:headEnd/>
            <a:tailEnd/>
          </a:ln>
        </p:spPr>
      </p:pic>
      <p:sp>
        <p:nvSpPr>
          <p:cNvPr id="35" name="Rectangle 34"/>
          <p:cNvSpPr/>
          <p:nvPr/>
        </p:nvSpPr>
        <p:spPr>
          <a:xfrm>
            <a:off x="9901287" y="33772002"/>
            <a:ext cx="7416824" cy="1015663"/>
          </a:xfrm>
          <a:prstGeom prst="rect">
            <a:avLst/>
          </a:prstGeom>
        </p:spPr>
        <p:txBody>
          <a:bodyPr wrap="square">
            <a:spAutoFit/>
          </a:bodyPr>
          <a:lstStyle/>
          <a:p>
            <a:pPr algn="just"/>
            <a:r>
              <a:rPr lang="en-GB" sz="2000" b="1" dirty="0" smtClean="0">
                <a:solidFill>
                  <a:srgbClr val="0000FF"/>
                </a:solidFill>
                <a:latin typeface="MS Reference Sans Serif" pitchFamily="34" charset="0"/>
              </a:rPr>
              <a:t>Figure 3.</a:t>
            </a:r>
            <a:r>
              <a:rPr lang="en-GB" sz="2000" b="1" dirty="0" smtClean="0">
                <a:solidFill>
                  <a:srgbClr val="3333CC"/>
                </a:solidFill>
                <a:latin typeface="MS Reference Sans Serif" pitchFamily="34" charset="0"/>
              </a:rPr>
              <a:t> </a:t>
            </a:r>
            <a:r>
              <a:rPr lang="it-IT" sz="2000" dirty="0" smtClean="0">
                <a:latin typeface="MS Reference Sans Serif" pitchFamily="34" charset="0"/>
              </a:rPr>
              <a:t>Vertical cross-sections through columns </a:t>
            </a:r>
            <a:r>
              <a:rPr lang="it-IT" sz="2000" b="1" dirty="0" smtClean="0">
                <a:solidFill>
                  <a:srgbClr val="0000FF"/>
                </a:solidFill>
                <a:latin typeface="MS Reference Sans Serif" pitchFamily="34" charset="0"/>
              </a:rPr>
              <a:t>(a) </a:t>
            </a:r>
            <a:r>
              <a:rPr lang="it-IT" sz="2000" dirty="0" smtClean="0">
                <a:latin typeface="MS Reference Sans Serif" pitchFamily="34" charset="0"/>
              </a:rPr>
              <a:t>66 and </a:t>
            </a:r>
            <a:r>
              <a:rPr lang="it-IT" sz="2000" b="1" dirty="0" smtClean="0">
                <a:solidFill>
                  <a:srgbClr val="0000FF"/>
                </a:solidFill>
                <a:latin typeface="MS Reference Sans Serif" pitchFamily="34" charset="0"/>
              </a:rPr>
              <a:t>(b)</a:t>
            </a:r>
            <a:r>
              <a:rPr lang="it-IT" sz="2000" dirty="0" smtClean="0">
                <a:latin typeface="MS Reference Sans Serif" pitchFamily="34" charset="0"/>
              </a:rPr>
              <a:t> 16, showing the salt transition zone 15,000 d after:</a:t>
            </a:r>
            <a:r>
              <a:rPr lang="it-IT" sz="2000" b="1" dirty="0" smtClean="0">
                <a:solidFill>
                  <a:srgbClr val="0000FF"/>
                </a:solidFill>
                <a:latin typeface="MS Reference Sans Serif" pitchFamily="34" charset="0"/>
              </a:rPr>
              <a:t> 1 </a:t>
            </a:r>
            <a:r>
              <a:rPr lang="it-IT" sz="2000" dirty="0" smtClean="0">
                <a:latin typeface="MS Reference Sans Serif" pitchFamily="34" charset="0"/>
              </a:rPr>
              <a:t>drainage; </a:t>
            </a:r>
            <a:r>
              <a:rPr lang="it-IT" sz="2000" b="1" dirty="0" smtClean="0">
                <a:solidFill>
                  <a:srgbClr val="0000FF"/>
                </a:solidFill>
                <a:latin typeface="MS Reference Sans Serif" pitchFamily="34" charset="0"/>
              </a:rPr>
              <a:t>2 </a:t>
            </a:r>
            <a:r>
              <a:rPr lang="it-IT" sz="2000" dirty="0" smtClean="0">
                <a:latin typeface="MS Reference Sans Serif" pitchFamily="34" charset="0"/>
              </a:rPr>
              <a:t>complete, and </a:t>
            </a:r>
            <a:r>
              <a:rPr lang="it-IT" sz="2000" b="1" dirty="0" smtClean="0">
                <a:solidFill>
                  <a:srgbClr val="0000FF"/>
                </a:solidFill>
                <a:latin typeface="MS Reference Sans Serif" pitchFamily="34" charset="0"/>
              </a:rPr>
              <a:t>3 </a:t>
            </a:r>
            <a:r>
              <a:rPr lang="it-IT" sz="2000" dirty="0" smtClean="0">
                <a:latin typeface="MS Reference Sans Serif" pitchFamily="34" charset="0"/>
              </a:rPr>
              <a:t>partly restoration.</a:t>
            </a:r>
            <a:endParaRPr lang="el-GR" sz="2000" dirty="0">
              <a:latin typeface="MS Reference Sans Serif" pitchFamily="34" charset="0"/>
            </a:endParaRPr>
          </a:p>
        </p:txBody>
      </p:sp>
      <p:graphicFrame>
        <p:nvGraphicFramePr>
          <p:cNvPr id="1041" name="Object 17"/>
          <p:cNvGraphicFramePr>
            <a:graphicFrameLocks noChangeAspect="1"/>
          </p:cNvGraphicFramePr>
          <p:nvPr/>
        </p:nvGraphicFramePr>
        <p:xfrm>
          <a:off x="2628479" y="23618874"/>
          <a:ext cx="652065" cy="360040"/>
        </p:xfrm>
        <a:graphic>
          <a:graphicData uri="http://schemas.openxmlformats.org/presentationml/2006/ole">
            <p:oleObj spid="_x0000_s1041" name="Εξίσωση" r:id="rId18" imgW="444240" imgH="215640" progId="Equation.3">
              <p:embed/>
            </p:oleObj>
          </a:graphicData>
        </a:graphic>
      </p:graphicFrame>
      <p:graphicFrame>
        <p:nvGraphicFramePr>
          <p:cNvPr id="1042" name="Object 18"/>
          <p:cNvGraphicFramePr>
            <a:graphicFrameLocks noChangeAspect="1"/>
          </p:cNvGraphicFramePr>
          <p:nvPr/>
        </p:nvGraphicFramePr>
        <p:xfrm>
          <a:off x="6300887" y="19730442"/>
          <a:ext cx="432048" cy="360040"/>
        </p:xfrm>
        <a:graphic>
          <a:graphicData uri="http://schemas.openxmlformats.org/presentationml/2006/ole">
            <p:oleObj spid="_x0000_s1042" name="Εξίσωση" r:id="rId19" imgW="139680" imgH="177480" progId="Equation.3">
              <p:embed/>
            </p:oleObj>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917</TotalTime>
  <Words>1239</Words>
  <Application>Microsoft Office PowerPoint</Application>
  <PresentationFormat>Custom</PresentationFormat>
  <Paragraphs>118</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4" baseType="lpstr">
      <vt:lpstr>Office Theme</vt:lpstr>
      <vt:lpstr>Εξίσωση</vt:lpstr>
      <vt:lpstr>PHOTO-PAINT</vt:lpstr>
      <vt:lpstr>SIMULATION OF VARIABLE-DENSITY GROUNDWATER FLOW AND TRANSPORT IN THE COASTAL AQUIFER OF THE PYRGOS AREA (GREECE)  Thomas ZISSIS1 &amp; Panayotis YANNOPOULOS2  (1) Department of Hydraulics, Soil Science and Agricultural Engineering, School of Agriculture, Aristotle University of Thessaloniki, 54124 Thessaloniki, Greece, e-mail: zissis@agro.auth.gr (2) Department of Civil Engineering, University of Patras, Greece, email: yannopp@upatras.gr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SIMULATION OF VARIABLE-DENSITY GROUNDWATER FLOW AND TRANSPORT IN THE COASTAL AQUIFER OF THE PYRGOS AREA (GREECE)</dc:title>
  <dc:creator>P.C.YANNOPOULOS</dc:creator>
  <cp:lastModifiedBy>Yannopoulos</cp:lastModifiedBy>
  <cp:revision>106</cp:revision>
  <dcterms:created xsi:type="dcterms:W3CDTF">2011-06-19T18:52:51Z</dcterms:created>
  <dcterms:modified xsi:type="dcterms:W3CDTF">2011-06-24T09:44:23Z</dcterms:modified>
</cp:coreProperties>
</file>